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04" r:id="rId2"/>
    <p:sldId id="309" r:id="rId3"/>
    <p:sldId id="329" r:id="rId4"/>
    <p:sldId id="328" r:id="rId5"/>
    <p:sldId id="312" r:id="rId6"/>
    <p:sldId id="296" r:id="rId7"/>
    <p:sldId id="297" r:id="rId8"/>
    <p:sldId id="313" r:id="rId9"/>
    <p:sldId id="314" r:id="rId10"/>
    <p:sldId id="315" r:id="rId11"/>
    <p:sldId id="318" r:id="rId12"/>
    <p:sldId id="316" r:id="rId13"/>
    <p:sldId id="331" r:id="rId14"/>
    <p:sldId id="321" r:id="rId15"/>
    <p:sldId id="322" r:id="rId16"/>
    <p:sldId id="317" r:id="rId17"/>
    <p:sldId id="347" r:id="rId18"/>
    <p:sldId id="348" r:id="rId19"/>
    <p:sldId id="325" r:id="rId20"/>
    <p:sldId id="346" r:id="rId21"/>
    <p:sldId id="323" r:id="rId22"/>
    <p:sldId id="324" r:id="rId23"/>
    <p:sldId id="330" r:id="rId24"/>
    <p:sldId id="326" r:id="rId25"/>
    <p:sldId id="327" r:id="rId26"/>
    <p:sldId id="332" r:id="rId27"/>
    <p:sldId id="333" r:id="rId28"/>
    <p:sldId id="320" r:id="rId29"/>
    <p:sldId id="337" r:id="rId30"/>
    <p:sldId id="334" r:id="rId31"/>
    <p:sldId id="340" r:id="rId32"/>
    <p:sldId id="338" r:id="rId33"/>
    <p:sldId id="341" r:id="rId34"/>
    <p:sldId id="335" r:id="rId35"/>
    <p:sldId id="336" r:id="rId36"/>
    <p:sldId id="344" r:id="rId37"/>
    <p:sldId id="342" r:id="rId38"/>
    <p:sldId id="343" r:id="rId39"/>
    <p:sldId id="34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94727" autoAdjust="0"/>
  </p:normalViewPr>
  <p:slideViewPr>
    <p:cSldViewPr snapToGrid="0" snapToObjects="1">
      <p:cViewPr>
        <p:scale>
          <a:sx n="75" d="100"/>
          <a:sy n="75" d="100"/>
        </p:scale>
        <p:origin x="-1470" y="186"/>
      </p:cViewPr>
      <p:guideLst>
        <p:guide orient="horz" pos="2160"/>
        <p:guide pos="2880"/>
      </p:guideLst>
    </p:cSldViewPr>
  </p:slideViewPr>
  <p:outlineViewPr>
    <p:cViewPr>
      <p:scale>
        <a:sx n="33" d="100"/>
        <a:sy n="33" d="100"/>
      </p:scale>
      <p:origin x="0" y="27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ltLang="zh-TW"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04D5061-0E83-0542-8054-B9291079F006}" type="datetimeFigureOut">
              <a:rPr lang="en-US" smtClean="0"/>
              <a:t>9/13/2014</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51826A3-4FB8-6549-8E45-EBF93DBC10D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Date Placeholder 2"/>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ltLang="zh-TW"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ltLang="zh-TW"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ltLang="zh-TW" dirty="0" smtClean="0"/>
              <a:t>Click icon to add picture</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ltLang="zh-TW" dirty="0" smtClean="0"/>
              <a:t>Click icon to add picture</a:t>
            </a:r>
            <a:endParaRPr dirty="0"/>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ltLang="zh-TW" dirty="0" smtClean="0"/>
              <a:t>Click icon to add picture</a:t>
            </a:r>
            <a:endParaRPr dirty="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ltLang="zh-TW"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ltLang="zh-TW"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ltLang="zh-TW"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ltLang="zh-TW"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ltLang="zh-TW" dirty="0" smtClean="0"/>
              <a:t>Click icon to add picture</a:t>
            </a:r>
            <a:endParaRPr dirty="0"/>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ltLang="zh-TW" dirty="0" smtClean="0"/>
              <a:t>Click icon to add picture</a:t>
            </a:r>
            <a:endParaRPr dirty="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ltLang="zh-TW"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ltLang="zh-TW"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ltLang="zh-TW"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04D5061-0E83-0542-8054-B9291079F006}" type="datetimeFigureOut">
              <a:rPr lang="en-US" smtClean="0"/>
              <a:t>9/13/2014</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51826A3-4FB8-6549-8E45-EBF93DBC10D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ltLang="zh-TW"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ltLang="zh-TW" smtClean="0"/>
              <a:t>Click to edit Master text styles</a:t>
            </a:r>
          </a:p>
        </p:txBody>
      </p:sp>
      <p:sp>
        <p:nvSpPr>
          <p:cNvPr id="4" name="Date Placeholder 3"/>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826A3-4FB8-6549-8E45-EBF93DBC10D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ltLang="zh-TW"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ltLang="zh-TW"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826A3-4FB8-6549-8E45-EBF93DBC10D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ltLang="zh-TW"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ltLang="zh-TW" dirty="0" smtClean="0"/>
              <a:t>Click icon to add picture</a:t>
            </a:r>
            <a:endParaRPr dirty="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7" name="Date Placeholder 6"/>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1826A3-4FB8-6549-8E45-EBF93DBC10DA}" type="slidenum">
              <a:rPr lang="en-US" smtClean="0"/>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504D5061-0E83-0542-8054-B9291079F006}" type="datetimeFigureOut">
              <a:rPr lang="en-US" smtClean="0"/>
              <a:t>9/13/2014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826A3-4FB8-6549-8E45-EBF93DBC10DA}" type="slidenum">
              <a:rPr lang="en-US" smtClean="0"/>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ltLang="zh-TW"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04D5061-0E83-0542-8054-B9291079F006}" type="datetimeFigureOut">
              <a:rPr lang="en-US" smtClean="0"/>
              <a:t>9/13/2014</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51826A3-4FB8-6549-8E45-EBF93DBC10D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tahr.org.tw/20141004/?product_cat=%E4%BA%BA%E6%AC%8A%E5%B0%88%E6%A1%88" TargetMode="External"/><Relationship Id="rId2" Type="http://schemas.openxmlformats.org/officeDocument/2006/relationships/hyperlink" Target="http://tahr.org.tw/20141004/?post_type=produc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1907628"/>
            <a:ext cx="6477000" cy="1592317"/>
          </a:xfrm>
        </p:spPr>
        <p:txBody>
          <a:bodyPr/>
          <a:lstStyle/>
          <a:p>
            <a:pPr eaLnBrk="1" hangingPunct="1"/>
            <a:r>
              <a:rPr lang="en-US" altLang="zh-TW" dirty="0" smtClean="0"/>
              <a:t/>
            </a:r>
            <a:br>
              <a:rPr lang="en-US" altLang="zh-TW" dirty="0" smtClean="0"/>
            </a:br>
            <a:r>
              <a:rPr lang="zh-TW" altLang="zh-TW" dirty="0" smtClean="0"/>
              <a:t>新訂</a:t>
            </a:r>
            <a:r>
              <a:rPr lang="zh-TW" altLang="en-US" dirty="0"/>
              <a:t>、</a:t>
            </a:r>
            <a:r>
              <a:rPr lang="zh-TW" altLang="en-US" dirty="0" smtClean="0"/>
              <a:t>擴大</a:t>
            </a:r>
            <a:r>
              <a:rPr lang="zh-TW" altLang="zh-TW" dirty="0" smtClean="0"/>
              <a:t>都</a:t>
            </a:r>
            <a:r>
              <a:rPr lang="zh-TW" altLang="en-US" dirty="0" smtClean="0"/>
              <a:t>市</a:t>
            </a:r>
            <a:r>
              <a:rPr lang="zh-TW" altLang="zh-TW" dirty="0" smtClean="0"/>
              <a:t>計</a:t>
            </a:r>
            <a:r>
              <a:rPr lang="zh-TW" altLang="en-US" dirty="0" smtClean="0"/>
              <a:t>畫</a:t>
            </a:r>
            <a:r>
              <a:rPr lang="en-US" altLang="zh-TW" dirty="0" smtClean="0"/>
              <a:t/>
            </a:r>
            <a:br>
              <a:rPr lang="en-US" altLang="zh-TW" dirty="0" smtClean="0"/>
            </a:br>
            <a:r>
              <a:rPr lang="en-US" altLang="zh-TW" dirty="0" smtClean="0"/>
              <a:t>__</a:t>
            </a:r>
            <a:r>
              <a:rPr lang="zh-TW" altLang="en-US" sz="3600" dirty="0" smtClean="0"/>
              <a:t>由桃園航空城經驗談起</a:t>
            </a:r>
            <a:endParaRPr lang="zh-TW" altLang="en-US" sz="3600" dirty="0" smtClean="0">
              <a:ea typeface="標楷體" pitchFamily="65" charset="-120"/>
            </a:endParaRPr>
          </a:p>
        </p:txBody>
      </p:sp>
      <p:sp>
        <p:nvSpPr>
          <p:cNvPr id="2051" name="Rectangle 3"/>
          <p:cNvSpPr>
            <a:spLocks noGrp="1" noChangeArrowheads="1"/>
          </p:cNvSpPr>
          <p:nvPr>
            <p:ph type="subTitle" idx="1"/>
          </p:nvPr>
        </p:nvSpPr>
        <p:spPr>
          <a:xfrm>
            <a:off x="4994031" y="4635061"/>
            <a:ext cx="3193366" cy="1484385"/>
          </a:xfrm>
        </p:spPr>
        <p:txBody>
          <a:bodyPr>
            <a:normAutofit/>
          </a:bodyPr>
          <a:lstStyle/>
          <a:p>
            <a:pPr eaLnBrk="1" hangingPunct="1"/>
            <a:r>
              <a:rPr lang="zh-TW" altLang="en-US" sz="3200" dirty="0" smtClean="0">
                <a:ea typeface="標楷體" pitchFamily="65" charset="-120"/>
              </a:rPr>
              <a:t>王寶萱</a:t>
            </a:r>
            <a:endParaRPr lang="en-US" altLang="zh-TW" sz="3200" dirty="0" smtClean="0">
              <a:ea typeface="標楷體" pitchFamily="65" charset="-120"/>
            </a:endParaRPr>
          </a:p>
          <a:p>
            <a:pPr eaLnBrk="1" hangingPunct="1"/>
            <a:endParaRPr lang="en-US" altLang="zh-TW" sz="3200" dirty="0">
              <a:ea typeface="標楷體" pitchFamily="65" charset="-120"/>
            </a:endParaRPr>
          </a:p>
          <a:p>
            <a:pPr eaLnBrk="1" hangingPunct="1"/>
            <a:r>
              <a:rPr lang="zh-TW" altLang="en-US" sz="3200" dirty="0" smtClean="0">
                <a:ea typeface="標楷體" pitchFamily="65" charset="-120"/>
              </a:rPr>
              <a:t>台灣人權促進會</a:t>
            </a:r>
            <a:endParaRPr lang="en-US" altLang="zh-TW" sz="3200" dirty="0" smtClean="0">
              <a:ea typeface="標楷體" pitchFamily="65" charset="-120"/>
            </a:endParaRPr>
          </a:p>
          <a:p>
            <a:pPr eaLnBrk="1" hangingPunct="1"/>
            <a:r>
              <a:rPr lang="en-US" altLang="zh-TW" sz="3200" dirty="0" smtClean="0">
                <a:ea typeface="標楷體" pitchFamily="65" charset="-120"/>
              </a:rPr>
              <a:t>swang@tahr.org.tw</a:t>
            </a:r>
          </a:p>
        </p:txBody>
      </p:sp>
    </p:spTree>
    <p:extLst>
      <p:ext uri="{BB962C8B-B14F-4D97-AF65-F5344CB8AC3E}">
        <p14:creationId xmlns:p14="http://schemas.microsoft.com/office/powerpoint/2010/main" val="1662315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351" y="0"/>
            <a:ext cx="1054086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09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都市計畫已太過浮濫</a:t>
            </a:r>
            <a:endParaRPr lang="zh-TW" altLang="en-US" dirty="0"/>
          </a:p>
        </p:txBody>
      </p:sp>
      <p:sp>
        <p:nvSpPr>
          <p:cNvPr id="3" name="內容版面配置區 2"/>
          <p:cNvSpPr>
            <a:spLocks noGrp="1"/>
          </p:cNvSpPr>
          <p:nvPr>
            <p:ph idx="1"/>
          </p:nvPr>
        </p:nvSpPr>
        <p:spPr/>
        <p:txBody>
          <a:bodyPr>
            <a:normAutofit/>
          </a:bodyPr>
          <a:lstStyle/>
          <a:p>
            <a:r>
              <a:rPr lang="zh-TW" altLang="en-US" dirty="0" smtClean="0"/>
              <a:t>人口</a:t>
            </a:r>
            <a:r>
              <a:rPr lang="en-US" altLang="zh-TW" dirty="0" smtClean="0"/>
              <a:t>2024</a:t>
            </a:r>
            <a:r>
              <a:rPr lang="zh-TW" altLang="en-US" dirty="0" smtClean="0"/>
              <a:t>將負成長 </a:t>
            </a:r>
            <a:r>
              <a:rPr lang="en-US" altLang="zh-TW" dirty="0" smtClean="0"/>
              <a:t>(p.35)</a:t>
            </a:r>
          </a:p>
          <a:p>
            <a:r>
              <a:rPr lang="zh-TW" altLang="en-US" dirty="0" smtClean="0"/>
              <a:t>空閒住宅，全國約</a:t>
            </a:r>
            <a:r>
              <a:rPr lang="en-US" altLang="zh-TW" dirty="0" smtClean="0"/>
              <a:t>156</a:t>
            </a:r>
            <a:r>
              <a:rPr lang="zh-TW" altLang="en-US" dirty="0" smtClean="0"/>
              <a:t>萬戶，以新北最多。</a:t>
            </a:r>
            <a:r>
              <a:rPr lang="en-US" altLang="zh-TW" dirty="0" smtClean="0"/>
              <a:t>(p.37)</a:t>
            </a:r>
          </a:p>
          <a:p>
            <a:r>
              <a:rPr lang="zh-TW" altLang="en-US" dirty="0" smtClean="0"/>
              <a:t>都市計畫太過浮濫 </a:t>
            </a:r>
            <a:r>
              <a:rPr lang="en-US" altLang="zh-TW" dirty="0" smtClean="0"/>
              <a:t>(p.56)</a:t>
            </a:r>
          </a:p>
          <a:p>
            <a:pPr marL="0" indent="0">
              <a:buNone/>
            </a:pPr>
            <a:r>
              <a:rPr lang="zh-TW" altLang="en-US" dirty="0"/>
              <a:t>全國都市計畫區共計</a:t>
            </a:r>
            <a:r>
              <a:rPr lang="en-US" altLang="zh-TW" dirty="0" smtClean="0">
                <a:solidFill>
                  <a:srgbClr val="FF0000"/>
                </a:solidFill>
              </a:rPr>
              <a:t>438</a:t>
            </a:r>
            <a:r>
              <a:rPr lang="zh-TW" altLang="en-US" dirty="0" smtClean="0">
                <a:solidFill>
                  <a:srgbClr val="FF0000"/>
                </a:solidFill>
              </a:rPr>
              <a:t>處</a:t>
            </a:r>
            <a:r>
              <a:rPr lang="zh-TW" altLang="en-US" dirty="0"/>
              <a:t>，總面積為</a:t>
            </a:r>
            <a:r>
              <a:rPr lang="en-US" altLang="zh-TW" dirty="0" smtClean="0">
                <a:solidFill>
                  <a:srgbClr val="FF0000"/>
                </a:solidFill>
              </a:rPr>
              <a:t>475,914</a:t>
            </a:r>
            <a:r>
              <a:rPr lang="zh-TW" altLang="en-US" dirty="0" smtClean="0">
                <a:solidFill>
                  <a:srgbClr val="FF0000"/>
                </a:solidFill>
              </a:rPr>
              <a:t>公頃</a:t>
            </a:r>
            <a:r>
              <a:rPr lang="zh-TW" altLang="en-US" dirty="0"/>
              <a:t>，總計畫人口為</a:t>
            </a:r>
            <a:r>
              <a:rPr lang="en-US" altLang="zh-TW" dirty="0" smtClean="0"/>
              <a:t>2,512</a:t>
            </a:r>
            <a:r>
              <a:rPr lang="zh-TW" altLang="en-US" dirty="0" smtClean="0"/>
              <a:t>萬</a:t>
            </a:r>
            <a:r>
              <a:rPr lang="zh-TW" altLang="en-US" dirty="0"/>
              <a:t>人</a:t>
            </a:r>
            <a:r>
              <a:rPr lang="zh-TW" altLang="en-US" dirty="0" smtClean="0"/>
              <a:t>，加上都</a:t>
            </a:r>
            <a:r>
              <a:rPr lang="zh-TW" altLang="en-US" dirty="0"/>
              <a:t>市計畫農業區範圍尚可容納</a:t>
            </a:r>
            <a:r>
              <a:rPr lang="en-US" altLang="zh-TW" dirty="0" smtClean="0"/>
              <a:t>1,427</a:t>
            </a:r>
            <a:r>
              <a:rPr lang="zh-TW" altLang="en-US" dirty="0" smtClean="0"/>
              <a:t>萬人，總計既有</a:t>
            </a:r>
            <a:r>
              <a:rPr lang="zh-TW" altLang="en-US" dirty="0"/>
              <a:t>都市計畫之可容納人數近</a:t>
            </a:r>
            <a:r>
              <a:rPr lang="en-US" altLang="zh-TW" dirty="0">
                <a:solidFill>
                  <a:srgbClr val="FF0000"/>
                </a:solidFill>
              </a:rPr>
              <a:t>4,000 </a:t>
            </a:r>
            <a:r>
              <a:rPr lang="zh-TW" altLang="en-US" dirty="0">
                <a:solidFill>
                  <a:srgbClr val="FF0000"/>
                </a:solidFill>
              </a:rPr>
              <a:t>萬</a:t>
            </a:r>
            <a:r>
              <a:rPr lang="zh-TW" altLang="en-US" dirty="0" smtClean="0"/>
              <a:t>人。</a:t>
            </a:r>
            <a:r>
              <a:rPr lang="en-US" altLang="zh-TW" dirty="0" smtClean="0"/>
              <a:t>VS. </a:t>
            </a:r>
            <a:r>
              <a:rPr lang="zh-TW" altLang="en-US" dirty="0" smtClean="0"/>
              <a:t>現況都市人口數僅</a:t>
            </a:r>
            <a:r>
              <a:rPr lang="en-US" altLang="zh-TW" dirty="0" smtClean="0"/>
              <a:t>1,873</a:t>
            </a:r>
            <a:r>
              <a:rPr lang="zh-TW" altLang="en-US" dirty="0" smtClean="0"/>
              <a:t>萬人。</a:t>
            </a:r>
            <a:endParaRPr lang="en-US" altLang="zh-TW" dirty="0" smtClean="0"/>
          </a:p>
          <a:p>
            <a:pPr marL="0" indent="0">
              <a:buNone/>
            </a:pPr>
            <a:r>
              <a:rPr lang="en-US" altLang="zh-TW" dirty="0" smtClean="0">
                <a:sym typeface="Wingdings" panose="05000000000000000000" pitchFamily="2" charset="2"/>
              </a:rPr>
              <a:t> </a:t>
            </a:r>
            <a:r>
              <a:rPr lang="zh-TW" altLang="en-US" dirty="0" smtClean="0">
                <a:sym typeface="Wingdings" panose="05000000000000000000" pitchFamily="2" charset="2"/>
              </a:rPr>
              <a:t>新訂或擴大都市計畫總量管制</a:t>
            </a:r>
            <a:endParaRPr lang="zh-TW" altLang="en-US" dirty="0"/>
          </a:p>
        </p:txBody>
      </p:sp>
    </p:spTree>
    <p:extLst>
      <p:ext uri="{BB962C8B-B14F-4D97-AF65-F5344CB8AC3E}">
        <p14:creationId xmlns:p14="http://schemas.microsoft.com/office/powerpoint/2010/main" val="2033935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731" y="503238"/>
            <a:ext cx="7945821" cy="868362"/>
          </a:xfrm>
        </p:spPr>
        <p:txBody>
          <a:bodyPr/>
          <a:lstStyle/>
          <a:p>
            <a:r>
              <a:rPr lang="zh-TW" altLang="en-US" dirty="0" smtClean="0"/>
              <a:t>個案申請 </a:t>
            </a:r>
            <a:r>
              <a:rPr lang="en-US" altLang="zh-TW" dirty="0" smtClean="0">
                <a:sym typeface="Wingdings" panose="05000000000000000000" pitchFamily="2" charset="2"/>
              </a:rPr>
              <a:t> </a:t>
            </a:r>
            <a:r>
              <a:rPr lang="zh-TW" altLang="en-US" dirty="0" smtClean="0">
                <a:sym typeface="Wingdings" panose="05000000000000000000" pitchFamily="2" charset="2"/>
              </a:rPr>
              <a:t>包裹審查</a:t>
            </a:r>
            <a:endParaRPr lang="zh-TW" altLang="en-US" dirty="0"/>
          </a:p>
        </p:txBody>
      </p:sp>
      <p:sp>
        <p:nvSpPr>
          <p:cNvPr id="3" name="內容版面配置區 2"/>
          <p:cNvSpPr>
            <a:spLocks noGrp="1"/>
          </p:cNvSpPr>
          <p:nvPr>
            <p:ph idx="1"/>
          </p:nvPr>
        </p:nvSpPr>
        <p:spPr>
          <a:xfrm>
            <a:off x="914400" y="1735137"/>
            <a:ext cx="7313613" cy="4571069"/>
          </a:xfrm>
        </p:spPr>
        <p:txBody>
          <a:bodyPr>
            <a:normAutofit fontScale="92500" lnSpcReduction="10000"/>
          </a:bodyPr>
          <a:lstStyle/>
          <a:p>
            <a:r>
              <a:rPr lang="zh-TW" altLang="en-US" dirty="0" smtClean="0"/>
              <a:t>改制前：</a:t>
            </a:r>
            <a:endParaRPr lang="en-US" altLang="zh-TW" dirty="0" smtClean="0"/>
          </a:p>
          <a:p>
            <a:pPr lvl="1"/>
            <a:r>
              <a:rPr lang="zh-TW" altLang="en-US" dirty="0"/>
              <a:t>每個個案都需提起</a:t>
            </a:r>
            <a:r>
              <a:rPr lang="zh-TW" altLang="en-US" dirty="0" smtClean="0"/>
              <a:t>「新</a:t>
            </a:r>
            <a:r>
              <a:rPr lang="zh-TW" altLang="en-US" dirty="0"/>
              <a:t>訂或擴大都市計畫申請書」送內政部區委會審查。</a:t>
            </a:r>
            <a:endParaRPr lang="en-US" altLang="zh-TW" dirty="0"/>
          </a:p>
          <a:p>
            <a:pPr lvl="1"/>
            <a:r>
              <a:rPr lang="zh-TW" altLang="en-US" dirty="0"/>
              <a:t>通過之後，確立土地變更範圍，再「擬定都市計畫</a:t>
            </a:r>
            <a:r>
              <a:rPr lang="zh-TW" altLang="en-US" dirty="0" smtClean="0"/>
              <a:t>」，視擬定機關送中央都委會審查核定，或送地方都委會審查，再送中央核定。</a:t>
            </a:r>
            <a:endParaRPr lang="en-US" altLang="zh-TW" dirty="0"/>
          </a:p>
          <a:p>
            <a:r>
              <a:rPr lang="zh-TW" altLang="en-US" dirty="0" smtClean="0"/>
              <a:t>改制後：</a:t>
            </a:r>
            <a:endParaRPr lang="en-US" altLang="zh-TW" dirty="0"/>
          </a:p>
          <a:p>
            <a:pPr lvl="1"/>
            <a:r>
              <a:rPr lang="zh-TW" altLang="en-US" dirty="0" smtClean="0"/>
              <a:t>各縣市將所有新訂擴大都市範圍列入縣市區域計畫，經區委二級制（地方</a:t>
            </a:r>
            <a:r>
              <a:rPr lang="en-US" altLang="zh-TW" dirty="0" smtClean="0"/>
              <a:t>+</a:t>
            </a:r>
            <a:r>
              <a:rPr lang="zh-TW" altLang="en-US" dirty="0" smtClean="0"/>
              <a:t>中央）包裹審查，之後個案可逕依都市計畫法辦理，不需再經內政部區委會。</a:t>
            </a:r>
            <a:r>
              <a:rPr lang="en-US" altLang="zh-TW" dirty="0" smtClean="0"/>
              <a:t>(p.118)</a:t>
            </a:r>
          </a:p>
          <a:p>
            <a:pPr lvl="1"/>
            <a:r>
              <a:rPr lang="zh-TW" altLang="en-US" dirty="0" smtClean="0"/>
              <a:t>國家重大建設不在此限，亦毋需經內政部區委會審議。</a:t>
            </a:r>
            <a:r>
              <a:rPr lang="en-US" altLang="zh-TW" dirty="0" smtClean="0"/>
              <a:t>(p.119)</a:t>
            </a:r>
          </a:p>
          <a:p>
            <a:pPr lvl="1"/>
            <a:r>
              <a:rPr lang="zh-TW" altLang="en-US" dirty="0"/>
              <a:t>個別計畫之政策環評取消（開發行為之個案環</a:t>
            </a:r>
            <a:r>
              <a:rPr lang="zh-TW" altLang="en-US" dirty="0" smtClean="0"/>
              <a:t>評照舊）</a:t>
            </a:r>
            <a:endParaRPr lang="en-US" altLang="zh-TW" dirty="0" smtClean="0"/>
          </a:p>
          <a:p>
            <a:pPr marL="463550" lvl="1" indent="-463550">
              <a:spcBef>
                <a:spcPts val="2000"/>
              </a:spcBef>
              <a:buBlip>
                <a:blip r:embed="rId2"/>
              </a:buBlip>
            </a:pPr>
            <a:endParaRPr lang="en-US" altLang="zh-TW" dirty="0"/>
          </a:p>
          <a:p>
            <a:endParaRPr lang="en-US" altLang="zh-TW" dirty="0" smtClean="0"/>
          </a:p>
          <a:p>
            <a:endParaRPr lang="en-US" altLang="zh-TW" dirty="0" smtClean="0"/>
          </a:p>
        </p:txBody>
      </p:sp>
    </p:spTree>
    <p:extLst>
      <p:ext uri="{BB962C8B-B14F-4D97-AF65-F5344CB8AC3E}">
        <p14:creationId xmlns:p14="http://schemas.microsoft.com/office/powerpoint/2010/main" val="69281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914400" y="1519311"/>
            <a:ext cx="7596554" cy="4754489"/>
          </a:xfrm>
        </p:spPr>
        <p:txBody>
          <a:bodyPr>
            <a:normAutofit lnSpcReduction="10000"/>
          </a:bodyPr>
          <a:lstStyle/>
          <a:p>
            <a:r>
              <a:rPr lang="en-US" altLang="zh-TW" dirty="0" smtClean="0"/>
              <a:t>1</a:t>
            </a:r>
            <a:r>
              <a:rPr lang="zh-TW" altLang="en-US" dirty="0" smtClean="0"/>
              <a:t>、非都市土地 </a:t>
            </a:r>
            <a:r>
              <a:rPr lang="en-US" altLang="zh-TW" dirty="0" smtClean="0">
                <a:sym typeface="Wingdings" panose="05000000000000000000" pitchFamily="2" charset="2"/>
              </a:rPr>
              <a:t> </a:t>
            </a:r>
            <a:r>
              <a:rPr lang="zh-TW" altLang="en-US" dirty="0" smtClean="0">
                <a:sym typeface="Wingdings" panose="05000000000000000000" pitchFamily="2" charset="2"/>
              </a:rPr>
              <a:t>都市土地（區位、解編與否）</a:t>
            </a:r>
            <a:endParaRPr lang="en-US" altLang="zh-TW" dirty="0" smtClean="0">
              <a:sym typeface="Wingdings" panose="05000000000000000000" pitchFamily="2" charset="2"/>
            </a:endParaRPr>
          </a:p>
          <a:p>
            <a:pPr marL="0" indent="0">
              <a:buNone/>
            </a:pPr>
            <a:r>
              <a:rPr lang="en-US" altLang="zh-TW" dirty="0">
                <a:sym typeface="Wingdings" panose="05000000000000000000" pitchFamily="2" charset="2"/>
              </a:rPr>
              <a:t>	</a:t>
            </a:r>
            <a:endParaRPr lang="en-US" altLang="zh-TW" dirty="0" smtClean="0">
              <a:sym typeface="Wingdings" panose="05000000000000000000" pitchFamily="2" charset="2"/>
            </a:endParaRPr>
          </a:p>
          <a:p>
            <a:pPr marL="0" indent="0">
              <a:buNone/>
            </a:pPr>
            <a:r>
              <a:rPr lang="en-US" altLang="zh-TW" dirty="0">
                <a:sym typeface="Wingdings" panose="05000000000000000000" pitchFamily="2" charset="2"/>
              </a:rPr>
              <a:t>	</a:t>
            </a:r>
            <a:endParaRPr lang="en-US" altLang="zh-TW" dirty="0" smtClean="0">
              <a:sym typeface="Wingdings" panose="05000000000000000000" pitchFamily="2" charset="2"/>
            </a:endParaRPr>
          </a:p>
          <a:p>
            <a:pPr marL="0" indent="0">
              <a:buNone/>
            </a:pPr>
            <a:endParaRPr lang="en-US" altLang="zh-TW" dirty="0" smtClean="0">
              <a:sym typeface="Wingdings" panose="05000000000000000000" pitchFamily="2" charset="2"/>
            </a:endParaRPr>
          </a:p>
          <a:p>
            <a:r>
              <a:rPr lang="en-US" altLang="zh-TW" dirty="0" smtClean="0">
                <a:sym typeface="Wingdings" panose="05000000000000000000" pitchFamily="2" charset="2"/>
              </a:rPr>
              <a:t>2</a:t>
            </a:r>
            <a:r>
              <a:rPr lang="zh-TW" altLang="en-US" dirty="0" smtClean="0">
                <a:sym typeface="Wingdings" panose="05000000000000000000" pitchFamily="2" charset="2"/>
              </a:rPr>
              <a:t>、都市計畫中的土地使用分區（住、商、產、設施）</a:t>
            </a:r>
            <a:endParaRPr lang="en-US" altLang="zh-TW" dirty="0" smtClean="0">
              <a:sym typeface="Wingdings" panose="05000000000000000000" pitchFamily="2" charset="2"/>
            </a:endParaRPr>
          </a:p>
          <a:p>
            <a:pPr marL="0" indent="0">
              <a:buNone/>
            </a:pPr>
            <a:r>
              <a:rPr lang="zh-TW" altLang="en-US" dirty="0" smtClean="0">
                <a:sym typeface="Wingdings" panose="05000000000000000000" pitchFamily="2" charset="2"/>
              </a:rPr>
              <a:t> 「擬定」都市</a:t>
            </a:r>
            <a:r>
              <a:rPr lang="zh-TW" altLang="en-US" dirty="0">
                <a:sym typeface="Wingdings" panose="05000000000000000000" pitchFamily="2" charset="2"/>
              </a:rPr>
              <a:t>（特定區）計畫：（地方）中央</a:t>
            </a:r>
            <a:r>
              <a:rPr lang="zh-TW" altLang="en-US" dirty="0" smtClean="0">
                <a:solidFill>
                  <a:srgbClr val="FF0000"/>
                </a:solidFill>
                <a:sym typeface="Wingdings" panose="05000000000000000000" pitchFamily="2" charset="2"/>
              </a:rPr>
              <a:t>都委會</a:t>
            </a:r>
            <a:endParaRPr lang="en-US" altLang="zh-TW" dirty="0">
              <a:solidFill>
                <a:srgbClr val="FF0000"/>
              </a:solidFill>
              <a:sym typeface="Wingdings" panose="05000000000000000000" pitchFamily="2" charset="2"/>
            </a:endParaRPr>
          </a:p>
          <a:p>
            <a:r>
              <a:rPr lang="zh-TW" altLang="en-US" dirty="0" smtClean="0">
                <a:sym typeface="Wingdings" panose="05000000000000000000" pitchFamily="2" charset="2"/>
              </a:rPr>
              <a:t>問題：區域計畫與都市計畫二元制，無法指導</a:t>
            </a:r>
            <a:endParaRPr lang="en-US" altLang="zh-TW" dirty="0" smtClean="0">
              <a:sym typeface="Wingdings" panose="05000000000000000000" pitchFamily="2" charset="2"/>
            </a:endParaRPr>
          </a:p>
          <a:p>
            <a:r>
              <a:rPr lang="zh-TW" altLang="en-US" dirty="0">
                <a:sym typeface="Wingdings" panose="05000000000000000000" pitchFamily="2" charset="2"/>
              </a:rPr>
              <a:t>大漏洞：國家重大建設只剩後者（</a:t>
            </a:r>
            <a:r>
              <a:rPr lang="en-US" altLang="zh-TW" dirty="0">
                <a:sym typeface="Wingdings" panose="05000000000000000000" pitchFamily="2" charset="2"/>
              </a:rPr>
              <a:t>2</a:t>
            </a:r>
            <a:r>
              <a:rPr lang="zh-TW" altLang="en-US" dirty="0">
                <a:sym typeface="Wingdings" panose="05000000000000000000" pitchFamily="2" charset="2"/>
              </a:rPr>
              <a:t>）</a:t>
            </a:r>
            <a:endParaRPr lang="en-US" altLang="zh-TW" dirty="0" smtClean="0">
              <a:sym typeface="Wingdings" panose="05000000000000000000" pitchFamily="2" charset="2"/>
            </a:endParaRPr>
          </a:p>
          <a:p>
            <a:pPr marL="0" indent="0">
              <a:buNone/>
            </a:pPr>
            <a:endParaRPr lang="en-US" altLang="zh-TW" dirty="0" smtClean="0">
              <a:sym typeface="Wingdings" panose="05000000000000000000" pitchFamily="2" charset="2"/>
            </a:endParaRPr>
          </a:p>
        </p:txBody>
      </p:sp>
      <p:graphicFrame>
        <p:nvGraphicFramePr>
          <p:cNvPr id="4" name="表格 3"/>
          <p:cNvGraphicFramePr>
            <a:graphicFrameLocks noGrp="1"/>
          </p:cNvGraphicFramePr>
          <p:nvPr>
            <p:extLst>
              <p:ext uri="{D42A27DB-BD31-4B8C-83A1-F6EECF244321}">
                <p14:modId xmlns:p14="http://schemas.microsoft.com/office/powerpoint/2010/main" val="4180375166"/>
              </p:ext>
            </p:extLst>
          </p:nvPr>
        </p:nvGraphicFramePr>
        <p:xfrm>
          <a:off x="1111347" y="1963614"/>
          <a:ext cx="7019779" cy="1743222"/>
        </p:xfrm>
        <a:graphic>
          <a:graphicData uri="http://schemas.openxmlformats.org/drawingml/2006/table">
            <a:tbl>
              <a:tblPr firstRow="1" bandRow="1">
                <a:tableStyleId>{5C22544A-7EE6-4342-B048-85BDC9FD1C3A}</a:tableStyleId>
              </a:tblPr>
              <a:tblGrid>
                <a:gridCol w="3263704"/>
                <a:gridCol w="3756075"/>
              </a:tblGrid>
              <a:tr h="370840">
                <a:tc>
                  <a:txBody>
                    <a:bodyPr/>
                    <a:lstStyle/>
                    <a:p>
                      <a:r>
                        <a:rPr lang="zh-TW" altLang="en-US" dirty="0" smtClean="0"/>
                        <a:t>改制前</a:t>
                      </a:r>
                      <a:endParaRPr lang="zh-TW" altLang="en-US" dirty="0"/>
                    </a:p>
                  </a:txBody>
                  <a:tcPr/>
                </a:tc>
                <a:tc>
                  <a:txBody>
                    <a:bodyPr/>
                    <a:lstStyle/>
                    <a:p>
                      <a:r>
                        <a:rPr lang="zh-TW" altLang="en-US" dirty="0" smtClean="0"/>
                        <a:t>改制後</a:t>
                      </a:r>
                      <a:endParaRPr lang="zh-TW" altLang="en-US" dirty="0"/>
                    </a:p>
                  </a:txBody>
                  <a:tcPr/>
                </a:tc>
              </a:tr>
              <a:tr h="717843">
                <a:tc>
                  <a:txBody>
                    <a:bodyPr/>
                    <a:lstStyle/>
                    <a:p>
                      <a:r>
                        <a:rPr lang="zh-TW" altLang="en-US" dirty="0" smtClean="0">
                          <a:sym typeface="Wingdings" panose="05000000000000000000" pitchFamily="2" charset="2"/>
                        </a:rPr>
                        <a:t>新訂與擴大都市計畫申請書（民</a:t>
                      </a:r>
                      <a:r>
                        <a:rPr lang="en-US" altLang="zh-TW" dirty="0" smtClean="0">
                          <a:sym typeface="Wingdings" panose="05000000000000000000" pitchFamily="2" charset="2"/>
                        </a:rPr>
                        <a:t>84</a:t>
                      </a:r>
                      <a:r>
                        <a:rPr lang="zh-TW" altLang="en-US" dirty="0" smtClean="0">
                          <a:sym typeface="Wingdings" panose="05000000000000000000" pitchFamily="2" charset="2"/>
                        </a:rPr>
                        <a:t>內政部區委會）</a:t>
                      </a:r>
                      <a:endParaRPr lang="zh-TW" altLang="en-US" dirty="0"/>
                    </a:p>
                  </a:txBody>
                  <a:tcPr/>
                </a:tc>
                <a:tc>
                  <a:txBody>
                    <a:bodyPr/>
                    <a:lstStyle/>
                    <a:p>
                      <a:r>
                        <a:rPr lang="zh-TW" altLang="en-US" dirty="0" smtClean="0"/>
                        <a:t>多個都市計畫包裹在縣市區域計畫</a:t>
                      </a:r>
                      <a:endParaRPr lang="en-US" altLang="zh-TW" dirty="0" smtClean="0"/>
                    </a:p>
                    <a:p>
                      <a:r>
                        <a:rPr lang="zh-TW" altLang="en-US" dirty="0" smtClean="0"/>
                        <a:t>（</a:t>
                      </a:r>
                      <a:r>
                        <a:rPr lang="zh-TW" altLang="en-US" dirty="0" smtClean="0">
                          <a:solidFill>
                            <a:srgbClr val="FF0000"/>
                          </a:solidFill>
                        </a:rPr>
                        <a:t>地方區委會</a:t>
                      </a:r>
                      <a:r>
                        <a:rPr lang="zh-TW" altLang="en-US" dirty="0" smtClean="0"/>
                        <a:t>、內政部區委會）</a:t>
                      </a:r>
                      <a:endParaRPr lang="zh-TW" altLang="en-US" dirty="0"/>
                    </a:p>
                  </a:txBody>
                  <a:tcPr/>
                </a:tc>
              </a:tr>
              <a:tr h="654539">
                <a:tc>
                  <a:txBody>
                    <a:bodyPr/>
                    <a:lstStyle/>
                    <a:p>
                      <a:r>
                        <a:rPr lang="zh-TW" altLang="en-US" dirty="0" smtClean="0">
                          <a:sym typeface="Wingdings" panose="05000000000000000000" pitchFamily="2" charset="2"/>
                        </a:rPr>
                        <a:t>申請特定都市計畫之政策環評</a:t>
                      </a:r>
                      <a:endParaRPr lang="zh-TW" altLang="en-US" dirty="0"/>
                    </a:p>
                  </a:txBody>
                  <a:tcPr/>
                </a:tc>
                <a:tc>
                  <a:txBody>
                    <a:bodyPr/>
                    <a:lstStyle/>
                    <a:p>
                      <a:r>
                        <a:rPr lang="zh-TW" altLang="en-US" dirty="0" smtClean="0"/>
                        <a:t>整部區域計畫之政策環評</a:t>
                      </a:r>
                      <a:endParaRPr lang="zh-TW" altLang="en-US" dirty="0"/>
                    </a:p>
                  </a:txBody>
                  <a:tcPr/>
                </a:tc>
              </a:tr>
            </a:tbl>
          </a:graphicData>
        </a:graphic>
      </p:graphicFrame>
    </p:spTree>
    <p:extLst>
      <p:ext uri="{BB962C8B-B14F-4D97-AF65-F5344CB8AC3E}">
        <p14:creationId xmlns:p14="http://schemas.microsoft.com/office/powerpoint/2010/main" val="98798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「得」新訂、擴大都市計畫</a:t>
            </a:r>
            <a:r>
              <a:rPr lang="en-US" altLang="zh-TW" sz="2800" dirty="0" smtClean="0"/>
              <a:t>(pp.89-90)</a:t>
            </a:r>
            <a:endParaRPr lang="zh-TW" alt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574" y="2037252"/>
            <a:ext cx="7624817" cy="271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74" y="4755516"/>
            <a:ext cx="7656176" cy="139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997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047" y="1139483"/>
            <a:ext cx="8381783" cy="482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474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80%</a:t>
            </a:r>
            <a:r>
              <a:rPr lang="zh-TW" altLang="en-US" dirty="0" smtClean="0"/>
              <a:t>門檻？</a:t>
            </a:r>
            <a:r>
              <a:rPr lang="en-US" altLang="zh-TW" sz="2400" dirty="0" smtClean="0"/>
              <a:t>(pp.89-90)</a:t>
            </a:r>
            <a:endParaRPr lang="zh-TW" altLang="en-US" sz="2400" dirty="0"/>
          </a:p>
        </p:txBody>
      </p:sp>
      <p:sp>
        <p:nvSpPr>
          <p:cNvPr id="3" name="內容版面配置區 2"/>
          <p:cNvSpPr>
            <a:spLocks noGrp="1"/>
          </p:cNvSpPr>
          <p:nvPr>
            <p:ph idx="1"/>
          </p:nvPr>
        </p:nvSpPr>
        <p:spPr>
          <a:xfrm>
            <a:off x="756745" y="1735138"/>
            <a:ext cx="7740869" cy="4681428"/>
          </a:xfrm>
        </p:spPr>
        <p:txBody>
          <a:bodyPr>
            <a:normAutofit/>
          </a:bodyPr>
          <a:lstStyle/>
          <a:p>
            <a:r>
              <a:rPr lang="zh-TW" altLang="en-US" dirty="0" smtClean="0"/>
              <a:t>住商為主型之都市計畫（</a:t>
            </a:r>
            <a:r>
              <a:rPr lang="en-US" altLang="zh-TW" dirty="0" smtClean="0"/>
              <a:t>e.g. </a:t>
            </a:r>
            <a:r>
              <a:rPr lang="zh-TW" altLang="en-US" dirty="0" smtClean="0"/>
              <a:t>高鐵特定區）</a:t>
            </a:r>
            <a:endParaRPr lang="en-US" altLang="zh-TW" dirty="0" smtClean="0"/>
          </a:p>
          <a:p>
            <a:pPr lvl="1"/>
            <a:r>
              <a:rPr lang="zh-TW" altLang="en-US" dirty="0"/>
              <a:t>都市計畫住宅</a:t>
            </a:r>
            <a:r>
              <a:rPr lang="zh-TW" altLang="en-US" dirty="0" smtClean="0"/>
              <a:t>區發展</a:t>
            </a:r>
            <a:r>
              <a:rPr lang="zh-TW" altLang="en-US" dirty="0"/>
              <a:t>率或計畫人口應達</a:t>
            </a:r>
            <a:r>
              <a:rPr lang="en-US" altLang="zh-TW" dirty="0"/>
              <a:t>80%</a:t>
            </a:r>
            <a:r>
              <a:rPr lang="zh-TW" altLang="en-US" dirty="0"/>
              <a:t>以上，且各該都市計畫已無可釋出農業</a:t>
            </a:r>
            <a:r>
              <a:rPr lang="zh-TW" altLang="en-US" dirty="0" smtClean="0"/>
              <a:t>區者。</a:t>
            </a:r>
            <a:endParaRPr lang="en-US" altLang="zh-TW" dirty="0" smtClean="0"/>
          </a:p>
          <a:p>
            <a:pPr lvl="1"/>
            <a:r>
              <a:rPr lang="zh-TW" altLang="en-US" dirty="0"/>
              <a:t>行政院核定之大眾</a:t>
            </a:r>
            <a:r>
              <a:rPr lang="zh-TW" altLang="en-US" dirty="0" smtClean="0"/>
              <a:t>運系統</a:t>
            </a:r>
            <a:r>
              <a:rPr lang="zh-TW" altLang="en-US" dirty="0"/>
              <a:t>場</a:t>
            </a:r>
            <a:r>
              <a:rPr lang="zh-TW" altLang="en-US" dirty="0" smtClean="0"/>
              <a:t>站，</a:t>
            </a:r>
            <a:r>
              <a:rPr lang="zh-TW" altLang="en-US" dirty="0"/>
              <a:t>得新訂都市</a:t>
            </a:r>
            <a:r>
              <a:rPr lang="zh-TW" altLang="en-US" dirty="0" smtClean="0"/>
              <a:t>計畫。</a:t>
            </a:r>
            <a:endParaRPr lang="en-US" altLang="zh-TW" dirty="0" smtClean="0"/>
          </a:p>
          <a:p>
            <a:r>
              <a:rPr lang="zh-TW" altLang="en-US" dirty="0" smtClean="0"/>
              <a:t>產業為主型之都市計畫（</a:t>
            </a:r>
            <a:r>
              <a:rPr lang="en-US" altLang="zh-TW" dirty="0" smtClean="0"/>
              <a:t>e.g. </a:t>
            </a:r>
            <a:r>
              <a:rPr lang="zh-TW" altLang="en-US" dirty="0" smtClean="0"/>
              <a:t>航空城、大埔）</a:t>
            </a:r>
            <a:endParaRPr lang="en-US" altLang="zh-TW" dirty="0" smtClean="0"/>
          </a:p>
          <a:p>
            <a:pPr lvl="1"/>
            <a:r>
              <a:rPr lang="zh-TW" altLang="en-US" dirty="0"/>
              <a:t>既有都市計畫工業區或相關產業</a:t>
            </a:r>
            <a:r>
              <a:rPr lang="zh-TW" altLang="en-US" dirty="0" smtClean="0"/>
              <a:t>專用</a:t>
            </a:r>
            <a:r>
              <a:rPr lang="zh-TW" altLang="en-US" dirty="0"/>
              <a:t>區發展率超過</a:t>
            </a:r>
            <a:r>
              <a:rPr lang="en-US" altLang="zh-TW" dirty="0"/>
              <a:t>80</a:t>
            </a:r>
            <a:r>
              <a:rPr lang="en-US" altLang="zh-TW" dirty="0" smtClean="0"/>
              <a:t>%</a:t>
            </a:r>
            <a:r>
              <a:rPr lang="zh-TW" altLang="en-US" dirty="0"/>
              <a:t>，得經</a:t>
            </a:r>
            <a:r>
              <a:rPr lang="zh-TW" altLang="en-US" dirty="0" smtClean="0"/>
              <a:t>中央主管機關</a:t>
            </a:r>
            <a:r>
              <a:rPr lang="zh-TW" altLang="en-US" dirty="0"/>
              <a:t>認定確</a:t>
            </a:r>
            <a:r>
              <a:rPr lang="zh-TW" altLang="en-US" dirty="0" smtClean="0"/>
              <a:t>有需要</a:t>
            </a:r>
            <a:r>
              <a:rPr lang="zh-TW" altLang="en-US" dirty="0"/>
              <a:t>，並經行</a:t>
            </a:r>
            <a:r>
              <a:rPr lang="zh-TW" altLang="en-US" dirty="0" smtClean="0"/>
              <a:t>政院核定者。</a:t>
            </a:r>
            <a:endParaRPr lang="en-US" altLang="zh-TW" dirty="0" smtClean="0"/>
          </a:p>
          <a:p>
            <a:r>
              <a:rPr lang="zh-TW" altLang="en-US" dirty="0" smtClean="0"/>
              <a:t>管制為主型之都市計畫（</a:t>
            </a:r>
            <a:r>
              <a:rPr lang="en-US" altLang="zh-TW" dirty="0" smtClean="0"/>
              <a:t>e.g.</a:t>
            </a:r>
            <a:r>
              <a:rPr lang="zh-TW" altLang="en-US" dirty="0"/>
              <a:t> </a:t>
            </a:r>
            <a:r>
              <a:rPr lang="zh-TW" altLang="en-US" dirty="0" smtClean="0"/>
              <a:t>清境、蘭嶼）</a:t>
            </a:r>
            <a:endParaRPr lang="en-US" altLang="zh-TW" dirty="0" smtClean="0"/>
          </a:p>
          <a:p>
            <a:r>
              <a:rPr lang="zh-TW" altLang="en-US" dirty="0" smtClean="0"/>
              <a:t>國家重大建設 </a:t>
            </a:r>
            <a:r>
              <a:rPr lang="en-US" altLang="zh-TW" dirty="0" smtClean="0"/>
              <a:t>= </a:t>
            </a:r>
            <a:r>
              <a:rPr lang="zh-TW" altLang="en-US" dirty="0" smtClean="0"/>
              <a:t>免死金牌</a:t>
            </a:r>
            <a:endParaRPr lang="en-US" altLang="zh-TW" dirty="0" smtClean="0"/>
          </a:p>
        </p:txBody>
      </p:sp>
    </p:spTree>
    <p:extLst>
      <p:ext uri="{BB962C8B-B14F-4D97-AF65-F5344CB8AC3E}">
        <p14:creationId xmlns:p14="http://schemas.microsoft.com/office/powerpoint/2010/main" val="1375571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0982" y="-1"/>
            <a:ext cx="5379417" cy="688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617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152" y="503238"/>
            <a:ext cx="9487608" cy="278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834750038"/>
              </p:ext>
            </p:extLst>
          </p:nvPr>
        </p:nvGraphicFramePr>
        <p:xfrm>
          <a:off x="228601" y="3614737"/>
          <a:ext cx="8699500" cy="3092609"/>
        </p:xfrm>
        <a:graphic>
          <a:graphicData uri="http://schemas.openxmlformats.org/drawingml/2006/table">
            <a:tbl>
              <a:tblPr firstRow="1" firstCol="1" bandRow="1">
                <a:tableStyleId>{5C22544A-7EE6-4342-B048-85BDC9FD1C3A}</a:tableStyleId>
              </a:tblPr>
              <a:tblGrid>
                <a:gridCol w="2489199"/>
                <a:gridCol w="3124200"/>
                <a:gridCol w="3086101"/>
              </a:tblGrid>
              <a:tr h="369173">
                <a:tc>
                  <a:txBody>
                    <a:bodyPr/>
                    <a:lstStyle/>
                    <a:p>
                      <a:pPr>
                        <a:spcAft>
                          <a:spcPts val="0"/>
                        </a:spcAft>
                      </a:pPr>
                      <a:r>
                        <a:rPr lang="en-US" sz="1200" kern="100" dirty="0">
                          <a:effectLst/>
                        </a:rPr>
                        <a:t> </a:t>
                      </a:r>
                      <a:endParaRPr lang="zh-TW" sz="1200" kern="100" dirty="0">
                        <a:effectLst/>
                        <a:latin typeface="Calibri"/>
                        <a:ea typeface="新細明體"/>
                        <a:cs typeface="Times New Roman"/>
                      </a:endParaRPr>
                    </a:p>
                  </a:txBody>
                  <a:tcPr marL="68580" marR="68580" marT="0" marB="0"/>
                </a:tc>
                <a:tc>
                  <a:txBody>
                    <a:bodyPr/>
                    <a:lstStyle/>
                    <a:p>
                      <a:pPr algn="ctr">
                        <a:spcAft>
                          <a:spcPts val="0"/>
                        </a:spcAft>
                      </a:pPr>
                      <a:r>
                        <a:rPr lang="zh-TW" sz="1200" kern="100">
                          <a:effectLst/>
                        </a:rPr>
                        <a:t>假</a:t>
                      </a:r>
                      <a:endParaRPr lang="zh-TW" sz="1200" kern="100">
                        <a:effectLst/>
                        <a:latin typeface="Calibri"/>
                        <a:ea typeface="新細明體"/>
                        <a:cs typeface="Times New Roman"/>
                      </a:endParaRPr>
                    </a:p>
                  </a:txBody>
                  <a:tcPr marL="68580" marR="68580" marT="0" marB="0"/>
                </a:tc>
                <a:tc>
                  <a:txBody>
                    <a:bodyPr/>
                    <a:lstStyle/>
                    <a:p>
                      <a:pPr algn="ctr">
                        <a:spcAft>
                          <a:spcPts val="0"/>
                        </a:spcAft>
                      </a:pPr>
                      <a:r>
                        <a:rPr lang="zh-TW" sz="1200" kern="100">
                          <a:effectLst/>
                        </a:rPr>
                        <a:t>真</a:t>
                      </a:r>
                      <a:endParaRPr lang="zh-TW" sz="1200" kern="100">
                        <a:effectLst/>
                        <a:latin typeface="Calibri"/>
                        <a:ea typeface="新細明體"/>
                        <a:cs typeface="Times New Roman"/>
                      </a:endParaRPr>
                    </a:p>
                  </a:txBody>
                  <a:tcPr marL="68580" marR="68580" marT="0" marB="0"/>
                </a:tc>
              </a:tr>
              <a:tr h="1121490">
                <a:tc>
                  <a:txBody>
                    <a:bodyPr/>
                    <a:lstStyle/>
                    <a:p>
                      <a:pPr>
                        <a:spcAft>
                          <a:spcPts val="0"/>
                        </a:spcAft>
                      </a:pPr>
                      <a:r>
                        <a:rPr lang="zh-TW" sz="2000" kern="100" dirty="0">
                          <a:effectLst/>
                        </a:rPr>
                        <a:t>既有都市計畫發展率</a:t>
                      </a:r>
                      <a:r>
                        <a:rPr lang="en-US" sz="2000" kern="100" dirty="0">
                          <a:effectLst/>
                        </a:rPr>
                        <a:t/>
                      </a:r>
                      <a:br>
                        <a:rPr lang="en-US" sz="2000" kern="100" dirty="0">
                          <a:effectLst/>
                        </a:rPr>
                      </a:br>
                      <a:r>
                        <a:rPr lang="en-US" sz="2000" kern="100" dirty="0">
                          <a:effectLst/>
                        </a:rPr>
                        <a:t>(</a:t>
                      </a:r>
                      <a:r>
                        <a:rPr lang="zh-TW" sz="2000" kern="100" dirty="0">
                          <a:effectLst/>
                        </a:rPr>
                        <a:t>現狀人口</a:t>
                      </a:r>
                      <a:r>
                        <a:rPr lang="en-US" sz="2000" kern="100" dirty="0">
                          <a:effectLst/>
                        </a:rPr>
                        <a:t>/</a:t>
                      </a:r>
                      <a:r>
                        <a:rPr lang="zh-TW" sz="2000" kern="100" dirty="0">
                          <a:effectLst/>
                        </a:rPr>
                        <a:t>計畫人口</a:t>
                      </a:r>
                      <a:r>
                        <a:rPr lang="en-US" sz="2000" kern="100" dirty="0">
                          <a:effectLst/>
                        </a:rPr>
                        <a:t>)</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zh-TW" sz="2000" kern="100">
                          <a:effectLst/>
                        </a:rPr>
                        <a:t>「新訂桃園國際機場園區及附近地區特定區計畫申請書」</a:t>
                      </a:r>
                      <a:endParaRPr lang="zh-TW" sz="2000" kern="100">
                        <a:effectLst/>
                        <a:latin typeface="Calibri"/>
                        <a:ea typeface="新細明體"/>
                        <a:cs typeface="Times New Roman"/>
                      </a:endParaRPr>
                    </a:p>
                  </a:txBody>
                  <a:tcPr marL="68580" marR="68580" marT="0" marB="0"/>
                </a:tc>
                <a:tc>
                  <a:txBody>
                    <a:bodyPr/>
                    <a:lstStyle/>
                    <a:p>
                      <a:pPr>
                        <a:spcAft>
                          <a:spcPts val="0"/>
                        </a:spcAft>
                      </a:pPr>
                      <a:r>
                        <a:rPr lang="en-US" sz="2000" kern="100" dirty="0">
                          <a:effectLst/>
                        </a:rPr>
                        <a:t>100</a:t>
                      </a:r>
                      <a:r>
                        <a:rPr lang="zh-TW" sz="2000" kern="100" dirty="0">
                          <a:effectLst/>
                        </a:rPr>
                        <a:t>年度營建統計年報</a:t>
                      </a:r>
                      <a:endParaRPr lang="zh-TW" sz="2000" kern="100" dirty="0">
                        <a:effectLst/>
                        <a:latin typeface="Calibri"/>
                        <a:ea typeface="新細明體"/>
                        <a:cs typeface="Times New Roman"/>
                      </a:endParaRPr>
                    </a:p>
                  </a:txBody>
                  <a:tcPr marL="68580" marR="68580" marT="0" marB="0"/>
                </a:tc>
              </a:tr>
              <a:tr h="863600">
                <a:tc>
                  <a:txBody>
                    <a:bodyPr/>
                    <a:lstStyle/>
                    <a:p>
                      <a:pPr>
                        <a:spcAft>
                          <a:spcPts val="0"/>
                        </a:spcAft>
                      </a:pPr>
                      <a:r>
                        <a:rPr lang="zh-TW" sz="2000" kern="100">
                          <a:effectLst/>
                        </a:rPr>
                        <a:t>南崁新市鎮特定區</a:t>
                      </a:r>
                    </a:p>
                    <a:p>
                      <a:pPr>
                        <a:spcAft>
                          <a:spcPts val="0"/>
                        </a:spcAft>
                      </a:pPr>
                      <a:r>
                        <a:rPr lang="en-US" sz="2000" kern="100">
                          <a:effectLst/>
                        </a:rPr>
                        <a:t> </a:t>
                      </a:r>
                      <a:endParaRPr lang="zh-TW" sz="2000" kern="100">
                        <a:effectLst/>
                        <a:latin typeface="Calibri"/>
                        <a:ea typeface="新細明體"/>
                        <a:cs typeface="Times New Roman"/>
                      </a:endParaRPr>
                    </a:p>
                  </a:txBody>
                  <a:tcPr marL="68580" marR="68580" marT="0" marB="0"/>
                </a:tc>
                <a:tc>
                  <a:txBody>
                    <a:bodyPr/>
                    <a:lstStyle/>
                    <a:p>
                      <a:pPr>
                        <a:spcAft>
                          <a:spcPts val="0"/>
                        </a:spcAft>
                      </a:pPr>
                      <a:r>
                        <a:rPr lang="en-US" sz="2000" u="sng" kern="100" dirty="0">
                          <a:effectLst/>
                        </a:rPr>
                        <a:t>243,291</a:t>
                      </a:r>
                      <a:r>
                        <a:rPr lang="zh-TW" sz="2000" u="sng" kern="100" dirty="0">
                          <a:effectLst/>
                        </a:rPr>
                        <a:t>人</a:t>
                      </a:r>
                      <a:r>
                        <a:rPr lang="en-US" sz="2000" u="sng" kern="100" dirty="0">
                          <a:effectLst/>
                        </a:rPr>
                        <a:t>/150,000</a:t>
                      </a:r>
                      <a:r>
                        <a:rPr lang="zh-TW" sz="2000" u="sng" kern="100" dirty="0">
                          <a:effectLst/>
                        </a:rPr>
                        <a:t>人</a:t>
                      </a:r>
                      <a:r>
                        <a:rPr lang="en-US" sz="2000" u="sng" kern="100" dirty="0">
                          <a:effectLst/>
                        </a:rPr>
                        <a:t/>
                      </a:r>
                      <a:br>
                        <a:rPr lang="en-US" sz="2000" u="sng" kern="100" dirty="0">
                          <a:effectLst/>
                        </a:rPr>
                      </a:br>
                      <a:r>
                        <a:rPr lang="zh-TW" sz="2000" u="sng" kern="100" dirty="0">
                          <a:effectLst/>
                        </a:rPr>
                        <a:t>發展率：</a:t>
                      </a:r>
                      <a:r>
                        <a:rPr lang="en-US" sz="2000" u="sng" kern="100" dirty="0">
                          <a:effectLst/>
                        </a:rPr>
                        <a:t>162%</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en-US" sz="2000" u="sng" kern="100" dirty="0">
                          <a:effectLst/>
                        </a:rPr>
                        <a:t>158,129</a:t>
                      </a:r>
                      <a:r>
                        <a:rPr lang="zh-TW" sz="2000" u="sng" kern="100" dirty="0">
                          <a:effectLst/>
                        </a:rPr>
                        <a:t>人</a:t>
                      </a:r>
                      <a:r>
                        <a:rPr lang="en-US" sz="2000" u="sng" kern="100" dirty="0">
                          <a:effectLst/>
                        </a:rPr>
                        <a:t>/150,000</a:t>
                      </a:r>
                      <a:r>
                        <a:rPr lang="zh-TW" sz="2000" u="sng" kern="100" dirty="0">
                          <a:effectLst/>
                        </a:rPr>
                        <a:t>人</a:t>
                      </a:r>
                      <a:r>
                        <a:rPr lang="en-US" sz="2000" u="sng" kern="100" dirty="0">
                          <a:effectLst/>
                        </a:rPr>
                        <a:t/>
                      </a:r>
                      <a:br>
                        <a:rPr lang="en-US" sz="2000" u="sng" kern="100" dirty="0">
                          <a:effectLst/>
                        </a:rPr>
                      </a:br>
                      <a:r>
                        <a:rPr lang="zh-TW" sz="2000" u="sng" kern="100" dirty="0">
                          <a:effectLst/>
                        </a:rPr>
                        <a:t>發展率：</a:t>
                      </a:r>
                      <a:r>
                        <a:rPr lang="en-US" sz="2000" u="sng" kern="100" dirty="0">
                          <a:effectLst/>
                        </a:rPr>
                        <a:t>105%</a:t>
                      </a:r>
                      <a:endParaRPr lang="zh-TW" sz="2000" kern="100" dirty="0">
                        <a:effectLst/>
                        <a:latin typeface="Calibri"/>
                        <a:ea typeface="新細明體"/>
                        <a:cs typeface="Times New Roman"/>
                      </a:endParaRPr>
                    </a:p>
                  </a:txBody>
                  <a:tcPr marL="68580" marR="68580" marT="0" marB="0"/>
                </a:tc>
              </a:tr>
              <a:tr h="738346">
                <a:tc>
                  <a:txBody>
                    <a:bodyPr/>
                    <a:lstStyle/>
                    <a:p>
                      <a:pPr>
                        <a:spcAft>
                          <a:spcPts val="0"/>
                        </a:spcAft>
                      </a:pPr>
                      <a:r>
                        <a:rPr lang="zh-TW" sz="2000" kern="100" dirty="0">
                          <a:effectLst/>
                        </a:rPr>
                        <a:t>大園</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en-US" sz="2000" u="sng" kern="100" dirty="0">
                          <a:effectLst/>
                        </a:rPr>
                        <a:t>14,699</a:t>
                      </a:r>
                      <a:r>
                        <a:rPr lang="zh-TW" sz="2000" u="sng" kern="100" dirty="0">
                          <a:effectLst/>
                        </a:rPr>
                        <a:t>人</a:t>
                      </a:r>
                      <a:r>
                        <a:rPr lang="en-US" sz="2000" u="sng" kern="100" dirty="0">
                          <a:effectLst/>
                        </a:rPr>
                        <a:t>/28,000</a:t>
                      </a:r>
                      <a:r>
                        <a:rPr lang="zh-TW" sz="2000" u="sng" kern="100" dirty="0">
                          <a:effectLst/>
                        </a:rPr>
                        <a:t>人</a:t>
                      </a:r>
                      <a:r>
                        <a:rPr lang="en-US" sz="2000" u="sng" kern="100" dirty="0">
                          <a:effectLst/>
                        </a:rPr>
                        <a:t/>
                      </a:r>
                      <a:br>
                        <a:rPr lang="en-US" sz="2000" u="sng" kern="100" dirty="0">
                          <a:effectLst/>
                        </a:rPr>
                      </a:br>
                      <a:r>
                        <a:rPr lang="zh-TW" sz="2000" u="sng" kern="100" dirty="0">
                          <a:effectLst/>
                        </a:rPr>
                        <a:t>發展率：</a:t>
                      </a:r>
                      <a:r>
                        <a:rPr lang="en-US" sz="2000" u="sng" kern="100" dirty="0">
                          <a:effectLst/>
                        </a:rPr>
                        <a:t>52%</a:t>
                      </a:r>
                      <a:endParaRPr lang="zh-TW" sz="2000" kern="100" dirty="0">
                        <a:effectLst/>
                        <a:latin typeface="Calibri"/>
                        <a:ea typeface="新細明體"/>
                        <a:cs typeface="Times New Roman"/>
                      </a:endParaRPr>
                    </a:p>
                  </a:txBody>
                  <a:tcPr marL="68580" marR="68580" marT="0" marB="0"/>
                </a:tc>
                <a:tc>
                  <a:txBody>
                    <a:bodyPr/>
                    <a:lstStyle/>
                    <a:p>
                      <a:pPr>
                        <a:spcAft>
                          <a:spcPts val="0"/>
                        </a:spcAft>
                      </a:pPr>
                      <a:r>
                        <a:rPr lang="en-US" sz="2000" u="sng" kern="100" dirty="0">
                          <a:effectLst/>
                        </a:rPr>
                        <a:t>10,979</a:t>
                      </a:r>
                      <a:r>
                        <a:rPr lang="zh-TW" sz="2000" u="sng" kern="100" dirty="0">
                          <a:effectLst/>
                        </a:rPr>
                        <a:t>人</a:t>
                      </a:r>
                      <a:r>
                        <a:rPr lang="en-US" sz="2000" u="sng" kern="100" dirty="0">
                          <a:effectLst/>
                        </a:rPr>
                        <a:t>/28,000</a:t>
                      </a:r>
                      <a:r>
                        <a:rPr lang="zh-TW" sz="2000" u="sng" kern="100" dirty="0">
                          <a:effectLst/>
                        </a:rPr>
                        <a:t>人</a:t>
                      </a:r>
                      <a:endParaRPr lang="zh-TW" sz="2000" kern="100" dirty="0">
                        <a:effectLst/>
                      </a:endParaRPr>
                    </a:p>
                    <a:p>
                      <a:pPr>
                        <a:spcAft>
                          <a:spcPts val="0"/>
                        </a:spcAft>
                      </a:pPr>
                      <a:r>
                        <a:rPr lang="zh-TW" sz="2000" u="sng" kern="100" dirty="0">
                          <a:effectLst/>
                        </a:rPr>
                        <a:t>發展率：</a:t>
                      </a:r>
                      <a:r>
                        <a:rPr lang="en-US" sz="2000" u="sng" kern="100" dirty="0">
                          <a:effectLst/>
                        </a:rPr>
                        <a:t>39%</a:t>
                      </a:r>
                      <a:endParaRPr lang="zh-TW" sz="20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324550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80%</a:t>
            </a:r>
            <a:r>
              <a:rPr lang="zh-TW" altLang="en-US" dirty="0" smtClean="0"/>
              <a:t>門檻？</a:t>
            </a:r>
            <a:r>
              <a:rPr lang="en-US" altLang="zh-TW" sz="2400" dirty="0" smtClean="0"/>
              <a:t>(pp.89-90)</a:t>
            </a:r>
            <a:endParaRPr lang="zh-TW" altLang="en-US" sz="2400" dirty="0"/>
          </a:p>
        </p:txBody>
      </p:sp>
      <p:sp>
        <p:nvSpPr>
          <p:cNvPr id="3" name="內容版面配置區 2"/>
          <p:cNvSpPr>
            <a:spLocks noGrp="1"/>
          </p:cNvSpPr>
          <p:nvPr>
            <p:ph idx="1"/>
          </p:nvPr>
        </p:nvSpPr>
        <p:spPr>
          <a:xfrm>
            <a:off x="756745" y="1735138"/>
            <a:ext cx="7740869" cy="4681428"/>
          </a:xfrm>
        </p:spPr>
        <p:txBody>
          <a:bodyPr>
            <a:normAutofit/>
          </a:bodyPr>
          <a:lstStyle/>
          <a:p>
            <a:r>
              <a:rPr lang="zh-TW" altLang="en-US" dirty="0" smtClean="0"/>
              <a:t>住商為主型之都市計畫（</a:t>
            </a:r>
            <a:r>
              <a:rPr lang="en-US" altLang="zh-TW" dirty="0" smtClean="0"/>
              <a:t>e.g. </a:t>
            </a:r>
            <a:r>
              <a:rPr lang="zh-TW" altLang="en-US" dirty="0" smtClean="0"/>
              <a:t>高鐵特定區）</a:t>
            </a:r>
            <a:endParaRPr lang="en-US" altLang="zh-TW" dirty="0" smtClean="0"/>
          </a:p>
          <a:p>
            <a:pPr lvl="1"/>
            <a:r>
              <a:rPr lang="zh-TW" altLang="en-US" dirty="0"/>
              <a:t>都市計畫住宅</a:t>
            </a:r>
            <a:r>
              <a:rPr lang="zh-TW" altLang="en-US" dirty="0" smtClean="0"/>
              <a:t>區發展</a:t>
            </a:r>
            <a:r>
              <a:rPr lang="zh-TW" altLang="en-US" dirty="0"/>
              <a:t>率或計畫人口應達</a:t>
            </a:r>
            <a:r>
              <a:rPr lang="en-US" altLang="zh-TW" dirty="0"/>
              <a:t>80%</a:t>
            </a:r>
            <a:r>
              <a:rPr lang="zh-TW" altLang="en-US" dirty="0"/>
              <a:t>以上，且各該都市計畫已無可釋出農業</a:t>
            </a:r>
            <a:r>
              <a:rPr lang="zh-TW" altLang="en-US" dirty="0" smtClean="0"/>
              <a:t>區者。</a:t>
            </a:r>
            <a:endParaRPr lang="en-US" altLang="zh-TW" dirty="0" smtClean="0"/>
          </a:p>
          <a:p>
            <a:pPr lvl="1"/>
            <a:r>
              <a:rPr lang="zh-TW" altLang="en-US" dirty="0"/>
              <a:t>行政院核定之大眾</a:t>
            </a:r>
            <a:r>
              <a:rPr lang="zh-TW" altLang="en-US" dirty="0" smtClean="0"/>
              <a:t>運系統</a:t>
            </a:r>
            <a:r>
              <a:rPr lang="zh-TW" altLang="en-US" dirty="0"/>
              <a:t>場</a:t>
            </a:r>
            <a:r>
              <a:rPr lang="zh-TW" altLang="en-US" dirty="0" smtClean="0"/>
              <a:t>站，</a:t>
            </a:r>
            <a:r>
              <a:rPr lang="zh-TW" altLang="en-US" dirty="0"/>
              <a:t>得新訂都市</a:t>
            </a:r>
            <a:r>
              <a:rPr lang="zh-TW" altLang="en-US" dirty="0" smtClean="0"/>
              <a:t>計畫。</a:t>
            </a:r>
            <a:endParaRPr lang="en-US" altLang="zh-TW" dirty="0" smtClean="0"/>
          </a:p>
          <a:p>
            <a:r>
              <a:rPr lang="zh-TW" altLang="en-US" dirty="0" smtClean="0"/>
              <a:t>產業為主型之都市計畫（</a:t>
            </a:r>
            <a:r>
              <a:rPr lang="en-US" altLang="zh-TW" dirty="0" smtClean="0"/>
              <a:t>e.g. </a:t>
            </a:r>
            <a:r>
              <a:rPr lang="zh-TW" altLang="en-US" dirty="0" smtClean="0"/>
              <a:t>航空城、大埔）</a:t>
            </a:r>
            <a:endParaRPr lang="en-US" altLang="zh-TW" dirty="0" smtClean="0"/>
          </a:p>
          <a:p>
            <a:pPr lvl="1"/>
            <a:r>
              <a:rPr lang="zh-TW" altLang="en-US" dirty="0"/>
              <a:t>既有都市計畫工業區或相關產業</a:t>
            </a:r>
            <a:r>
              <a:rPr lang="zh-TW" altLang="en-US" dirty="0" smtClean="0"/>
              <a:t>專用</a:t>
            </a:r>
            <a:r>
              <a:rPr lang="zh-TW" altLang="en-US" dirty="0"/>
              <a:t>區發展率超過</a:t>
            </a:r>
            <a:r>
              <a:rPr lang="en-US" altLang="zh-TW" dirty="0"/>
              <a:t>80</a:t>
            </a:r>
            <a:r>
              <a:rPr lang="en-US" altLang="zh-TW" dirty="0" smtClean="0"/>
              <a:t>%</a:t>
            </a:r>
            <a:r>
              <a:rPr lang="zh-TW" altLang="en-US" dirty="0"/>
              <a:t>，得經</a:t>
            </a:r>
            <a:r>
              <a:rPr lang="zh-TW" altLang="en-US" dirty="0" smtClean="0"/>
              <a:t>中央主管機關</a:t>
            </a:r>
            <a:r>
              <a:rPr lang="zh-TW" altLang="en-US" dirty="0"/>
              <a:t>認定確</a:t>
            </a:r>
            <a:r>
              <a:rPr lang="zh-TW" altLang="en-US" dirty="0" smtClean="0"/>
              <a:t>有需要</a:t>
            </a:r>
            <a:r>
              <a:rPr lang="zh-TW" altLang="en-US" dirty="0"/>
              <a:t>，並經行</a:t>
            </a:r>
            <a:r>
              <a:rPr lang="zh-TW" altLang="en-US" dirty="0" smtClean="0"/>
              <a:t>政院核定者。</a:t>
            </a:r>
            <a:endParaRPr lang="en-US" altLang="zh-TW" dirty="0" smtClean="0"/>
          </a:p>
          <a:p>
            <a:r>
              <a:rPr lang="zh-TW" altLang="en-US" dirty="0" smtClean="0"/>
              <a:t>管制為主型之都市計畫（</a:t>
            </a:r>
            <a:r>
              <a:rPr lang="en-US" altLang="zh-TW" dirty="0" smtClean="0"/>
              <a:t>e.g.</a:t>
            </a:r>
            <a:r>
              <a:rPr lang="zh-TW" altLang="en-US" dirty="0"/>
              <a:t> </a:t>
            </a:r>
            <a:r>
              <a:rPr lang="zh-TW" altLang="en-US" dirty="0" smtClean="0"/>
              <a:t>清境）</a:t>
            </a:r>
            <a:endParaRPr lang="en-US" altLang="zh-TW" dirty="0" smtClean="0"/>
          </a:p>
          <a:p>
            <a:r>
              <a:rPr lang="zh-TW" altLang="en-US" dirty="0" smtClean="0"/>
              <a:t>國家重大建設 </a:t>
            </a:r>
            <a:r>
              <a:rPr lang="en-US" altLang="zh-TW" dirty="0" smtClean="0"/>
              <a:t>= </a:t>
            </a:r>
            <a:r>
              <a:rPr lang="zh-TW" altLang="en-US" dirty="0" smtClean="0"/>
              <a:t>免死金牌</a:t>
            </a:r>
            <a:endParaRPr lang="en-US" altLang="zh-TW" dirty="0" smtClean="0"/>
          </a:p>
        </p:txBody>
      </p:sp>
      <p:pic>
        <p:nvPicPr>
          <p:cNvPr id="4" name="內容版面配置區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7685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endParaRPr lang="zh-TW" altLang="en-US" smtClean="0"/>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0"/>
            <a:ext cx="5976937" cy="6873875"/>
          </a:xfrm>
          <a:noFill/>
        </p:spPr>
      </p:pic>
    </p:spTree>
    <p:extLst>
      <p:ext uri="{BB962C8B-B14F-4D97-AF65-F5344CB8AC3E}">
        <p14:creationId xmlns:p14="http://schemas.microsoft.com/office/powerpoint/2010/main" val="150810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736600" y="1041400"/>
            <a:ext cx="7747000" cy="5600700"/>
          </a:xfrm>
        </p:spPr>
        <p:txBody>
          <a:bodyPr>
            <a:normAutofit fontScale="77500" lnSpcReduction="20000"/>
          </a:bodyPr>
          <a:lstStyle/>
          <a:p>
            <a:r>
              <a:rPr lang="zh-TW" altLang="zh-TW" b="1" dirty="0"/>
              <a:t>官方資料：</a:t>
            </a:r>
            <a:endParaRPr lang="zh-TW" altLang="zh-TW" dirty="0"/>
          </a:p>
          <a:p>
            <a:pPr lvl="1"/>
            <a:r>
              <a:rPr lang="zh-TW" altLang="zh-TW" dirty="0"/>
              <a:t>資源來源：內政部，</a:t>
            </a:r>
            <a:r>
              <a:rPr lang="en-US" altLang="zh-TW" dirty="0"/>
              <a:t>102</a:t>
            </a:r>
            <a:r>
              <a:rPr lang="zh-TW" altLang="zh-TW" dirty="0"/>
              <a:t>年</a:t>
            </a:r>
            <a:r>
              <a:rPr lang="en-US" altLang="zh-TW" dirty="0"/>
              <a:t>7</a:t>
            </a:r>
            <a:r>
              <a:rPr lang="zh-TW" altLang="zh-TW" dirty="0"/>
              <a:t>月，擬定國際機場園區及附近地區特定區計畫書，</a:t>
            </a:r>
            <a:r>
              <a:rPr lang="en-US" altLang="zh-TW" dirty="0"/>
              <a:t>4-10</a:t>
            </a:r>
            <a:r>
              <a:rPr lang="zh-TW" altLang="zh-TW" dirty="0"/>
              <a:t>頁。</a:t>
            </a:r>
          </a:p>
          <a:p>
            <a:pPr lvl="1"/>
            <a:r>
              <a:rPr lang="zh-TW" altLang="zh-TW" dirty="0"/>
              <a:t>「以國際機場而言，平均每百萬客運量人次創造</a:t>
            </a:r>
            <a:r>
              <a:rPr lang="en-US" altLang="zh-TW" dirty="0"/>
              <a:t>950</a:t>
            </a:r>
            <a:r>
              <a:rPr lang="zh-TW" altLang="zh-TW" dirty="0"/>
              <a:t>個直接及業機會，以及</a:t>
            </a:r>
            <a:r>
              <a:rPr lang="en-US" altLang="zh-TW" dirty="0"/>
              <a:t>2,000</a:t>
            </a:r>
            <a:r>
              <a:rPr lang="zh-TW" altLang="zh-TW" dirty="0"/>
              <a:t>個間接及業機會，共計</a:t>
            </a:r>
            <a:r>
              <a:rPr lang="en-US" altLang="zh-TW" dirty="0"/>
              <a:t>2,950 </a:t>
            </a:r>
            <a:r>
              <a:rPr lang="zh-TW" altLang="zh-TW" dirty="0"/>
              <a:t>個及業機會」【資料來源：</a:t>
            </a:r>
            <a:r>
              <a:rPr lang="en-US" altLang="zh-TW" dirty="0"/>
              <a:t>Michel van </a:t>
            </a:r>
            <a:r>
              <a:rPr lang="en-US" altLang="zh-TW" dirty="0" err="1"/>
              <a:t>Wijk</a:t>
            </a:r>
            <a:r>
              <a:rPr lang="zh-TW" altLang="zh-TW" dirty="0"/>
              <a:t>（</a:t>
            </a:r>
            <a:r>
              <a:rPr lang="en-US" altLang="zh-TW" dirty="0"/>
              <a:t>2007</a:t>
            </a:r>
            <a:r>
              <a:rPr lang="zh-TW" altLang="zh-TW" dirty="0"/>
              <a:t>）</a:t>
            </a:r>
            <a:r>
              <a:rPr lang="en-US" altLang="zh-TW" dirty="0"/>
              <a:t>,‘Airports as </a:t>
            </a:r>
            <a:r>
              <a:rPr lang="en-US" altLang="zh-TW" dirty="0" err="1"/>
              <a:t>Cityports</a:t>
            </a:r>
            <a:r>
              <a:rPr lang="en-US" altLang="zh-TW" dirty="0"/>
              <a:t> in the City-region’, </a:t>
            </a:r>
            <a:r>
              <a:rPr lang="en-US" altLang="zh-TW" i="1" dirty="0"/>
              <a:t>Netherlands Geographical Studies</a:t>
            </a:r>
            <a:r>
              <a:rPr lang="en-US" altLang="zh-TW" dirty="0"/>
              <a:t> (Urban and Regional Research </a:t>
            </a:r>
            <a:r>
              <a:rPr lang="en-US" altLang="zh-TW" dirty="0" err="1"/>
              <a:t>centre</a:t>
            </a:r>
            <a:r>
              <a:rPr lang="en-US" altLang="zh-TW" dirty="0"/>
              <a:t> Utrecht, Faculty of Geosciences, Utrecht University)</a:t>
            </a:r>
            <a:r>
              <a:rPr lang="zh-TW" altLang="zh-TW" dirty="0"/>
              <a:t>】。</a:t>
            </a:r>
          </a:p>
          <a:p>
            <a:r>
              <a:rPr lang="zh-TW" altLang="en-US" b="1" dirty="0" smtClean="0"/>
              <a:t>實際</a:t>
            </a:r>
            <a:r>
              <a:rPr lang="zh-TW" altLang="zh-TW" b="1" dirty="0" smtClean="0"/>
              <a:t>查證</a:t>
            </a:r>
            <a:r>
              <a:rPr lang="zh-TW" altLang="en-US" b="1" dirty="0"/>
              <a:t>後</a:t>
            </a:r>
            <a:r>
              <a:rPr lang="zh-TW" altLang="zh-TW" b="1" dirty="0" smtClean="0"/>
              <a:t>：</a:t>
            </a:r>
            <a:endParaRPr lang="zh-TW" altLang="zh-TW" dirty="0"/>
          </a:p>
          <a:p>
            <a:pPr lvl="1"/>
            <a:r>
              <a:rPr lang="zh-TW" altLang="zh-TW" dirty="0"/>
              <a:t>資源來源：</a:t>
            </a:r>
            <a:r>
              <a:rPr lang="en-US" altLang="zh-TW" dirty="0"/>
              <a:t>Michel van </a:t>
            </a:r>
            <a:r>
              <a:rPr lang="en-US" altLang="zh-TW" dirty="0" err="1"/>
              <a:t>Wijk</a:t>
            </a:r>
            <a:r>
              <a:rPr lang="en-US" altLang="zh-TW" dirty="0"/>
              <a:t>, 2007, ‘Airports as </a:t>
            </a:r>
            <a:r>
              <a:rPr lang="en-US" altLang="zh-TW" dirty="0" err="1"/>
              <a:t>Cityports</a:t>
            </a:r>
            <a:r>
              <a:rPr lang="en-US" altLang="zh-TW" dirty="0"/>
              <a:t> in the City-region’, </a:t>
            </a:r>
            <a:r>
              <a:rPr lang="en-US" altLang="zh-TW" i="1" dirty="0"/>
              <a:t>Netherlands Geographical Studies</a:t>
            </a:r>
            <a:r>
              <a:rPr lang="en-US" altLang="zh-TW" dirty="0"/>
              <a:t> (Urban and Regional Research </a:t>
            </a:r>
            <a:r>
              <a:rPr lang="en-US" altLang="zh-TW" dirty="0" err="1"/>
              <a:t>centre</a:t>
            </a:r>
            <a:r>
              <a:rPr lang="en-US" altLang="zh-TW" dirty="0"/>
              <a:t> Utrecht, Faculty of Geosciences, Utrecht University), p.111.</a:t>
            </a:r>
            <a:endParaRPr lang="zh-TW" altLang="zh-TW" dirty="0"/>
          </a:p>
          <a:p>
            <a:pPr lvl="1"/>
            <a:r>
              <a:rPr lang="zh-TW" altLang="zh-TW" dirty="0"/>
              <a:t>（</a:t>
            </a:r>
            <a:r>
              <a:rPr lang="en-US" altLang="zh-TW" dirty="0"/>
              <a:t>1</a:t>
            </a:r>
            <a:r>
              <a:rPr lang="zh-TW" altLang="zh-TW" dirty="0"/>
              <a:t>）原文如下：</a:t>
            </a:r>
            <a:r>
              <a:rPr lang="en-US" altLang="zh-TW" dirty="0"/>
              <a:t>“International airports create more direct jobs than national airports: 950 jobs per one million passengers (</a:t>
            </a:r>
            <a:r>
              <a:rPr lang="en-US" altLang="zh-TW" dirty="0" err="1"/>
              <a:t>mppa</a:t>
            </a:r>
            <a:r>
              <a:rPr lang="en-US" altLang="zh-TW" dirty="0"/>
              <a:t>) for international airports…. In addition, every on-site job generates roughly one additional job in the airport region, leading to the rule-of-thumb of 2000 jobs per million passengers for international airports.”</a:t>
            </a:r>
            <a:endParaRPr lang="zh-TW" altLang="zh-TW" dirty="0"/>
          </a:p>
          <a:p>
            <a:pPr lvl="1"/>
            <a:r>
              <a:rPr lang="zh-TW" altLang="zh-TW" dirty="0"/>
              <a:t>（</a:t>
            </a:r>
            <a:r>
              <a:rPr lang="en-US" altLang="zh-TW" dirty="0"/>
              <a:t>2</a:t>
            </a:r>
            <a:r>
              <a:rPr lang="zh-TW" altLang="zh-TW" dirty="0"/>
              <a:t>）翻譯如下：「國際機場較國內機場創造更多直接的就業機會：每百萬人次的客運量可創造</a:t>
            </a:r>
            <a:r>
              <a:rPr lang="en-US" altLang="zh-TW" dirty="0"/>
              <a:t>950</a:t>
            </a:r>
            <a:r>
              <a:rPr lang="zh-TW" altLang="zh-TW" dirty="0"/>
              <a:t>個就業機會</a:t>
            </a:r>
            <a:r>
              <a:rPr lang="en-US" altLang="zh-TW" dirty="0"/>
              <a:t>…</a:t>
            </a:r>
            <a:r>
              <a:rPr lang="zh-TW" altLang="zh-TW" dirty="0"/>
              <a:t>此外，每一個在機場區域的現場工作大約可衍生出額外的一個工作機會，依經驗來看，國際機場每百萬客運人次可創造</a:t>
            </a:r>
            <a:r>
              <a:rPr lang="en-US" altLang="zh-TW" dirty="0"/>
              <a:t>[</a:t>
            </a:r>
            <a:r>
              <a:rPr lang="zh-TW" altLang="zh-TW" dirty="0"/>
              <a:t>直接與間接合計</a:t>
            </a:r>
            <a:r>
              <a:rPr lang="en-US" altLang="zh-TW" dirty="0"/>
              <a:t>]</a:t>
            </a:r>
            <a:r>
              <a:rPr lang="zh-TW" altLang="zh-TW" dirty="0"/>
              <a:t>共</a:t>
            </a:r>
            <a:r>
              <a:rPr lang="en-US" altLang="zh-TW" dirty="0"/>
              <a:t>2000</a:t>
            </a:r>
            <a:r>
              <a:rPr lang="zh-TW" altLang="zh-TW" dirty="0"/>
              <a:t>個工作機會。」通篇並未出現「</a:t>
            </a:r>
            <a:r>
              <a:rPr lang="en-US" altLang="zh-TW" dirty="0"/>
              <a:t>2950</a:t>
            </a:r>
            <a:r>
              <a:rPr lang="zh-TW" altLang="zh-TW" dirty="0"/>
              <a:t>個及業機會」這樣的數據。</a:t>
            </a:r>
          </a:p>
          <a:p>
            <a:endParaRPr lang="zh-TW" altLang="en-US" dirty="0"/>
          </a:p>
        </p:txBody>
      </p:sp>
    </p:spTree>
    <p:extLst>
      <p:ext uri="{BB962C8B-B14F-4D97-AF65-F5344CB8AC3E}">
        <p14:creationId xmlns:p14="http://schemas.microsoft.com/office/powerpoint/2010/main" val="263451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9681"/>
            <a:ext cx="9290371" cy="641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92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03238"/>
            <a:ext cx="9144000" cy="577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634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801859" y="2349063"/>
            <a:ext cx="7692854" cy="1491417"/>
          </a:xfrm>
        </p:spPr>
        <p:txBody>
          <a:bodyPr/>
          <a:lstStyle/>
          <a:p>
            <a:pPr>
              <a:spcBef>
                <a:spcPts val="600"/>
              </a:spcBef>
              <a:defRPr/>
            </a:pPr>
            <a:r>
              <a:rPr lang="zh-TW" altLang="en-US" dirty="0" smtClean="0"/>
              <a:t>資訊公開與民眾參與？</a:t>
            </a:r>
            <a:r>
              <a:rPr lang="en-US" altLang="zh-TW" dirty="0" smtClean="0"/>
              <a:t/>
            </a:r>
            <a:br>
              <a:rPr lang="en-US" altLang="zh-TW" dirty="0" smtClean="0"/>
            </a:br>
            <a:r>
              <a:rPr lang="en-US" altLang="zh-TW" dirty="0" smtClean="0"/>
              <a:t>vs. </a:t>
            </a:r>
            <a:r>
              <a:rPr lang="zh-TW" altLang="en-US" dirty="0" smtClean="0"/>
              <a:t>委員會審查</a:t>
            </a:r>
            <a:endParaRPr lang="zh-TW" altLang="en-US" dirty="0"/>
          </a:p>
        </p:txBody>
      </p:sp>
      <p:sp>
        <p:nvSpPr>
          <p:cNvPr id="14339" name="文字版面配置區 6"/>
          <p:cNvSpPr>
            <a:spLocks noGrp="1"/>
          </p:cNvSpPr>
          <p:nvPr>
            <p:ph type="body" idx="1"/>
          </p:nvPr>
        </p:nvSpPr>
        <p:spPr/>
        <p:txBody>
          <a:bodyPr/>
          <a:lstStyle/>
          <a:p>
            <a:endParaRPr lang="zh-TW" altLang="en-US" dirty="0" smtClean="0"/>
          </a:p>
        </p:txBody>
      </p:sp>
    </p:spTree>
    <p:extLst>
      <p:ext uri="{BB962C8B-B14F-4D97-AF65-F5344CB8AC3E}">
        <p14:creationId xmlns:p14="http://schemas.microsoft.com/office/powerpoint/2010/main" val="2489624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25084"/>
            <a:ext cx="7313613" cy="787790"/>
          </a:xfrm>
        </p:spPr>
        <p:txBody>
          <a:bodyPr/>
          <a:lstStyle/>
          <a:p>
            <a:r>
              <a:rPr lang="zh-TW" altLang="en-US" dirty="0" smtClean="0"/>
              <a:t>、</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287193806"/>
              </p:ext>
            </p:extLst>
          </p:nvPr>
        </p:nvGraphicFramePr>
        <p:xfrm>
          <a:off x="-28135" y="0"/>
          <a:ext cx="9172135" cy="6858002"/>
        </p:xfrm>
        <a:graphic>
          <a:graphicData uri="http://schemas.openxmlformats.org/drawingml/2006/table">
            <a:tbl>
              <a:tblPr firstRow="1" firstCol="1" bandRow="1">
                <a:tableStyleId>{5C22544A-7EE6-4342-B048-85BDC9FD1C3A}</a:tableStyleId>
              </a:tblPr>
              <a:tblGrid>
                <a:gridCol w="1167618"/>
                <a:gridCol w="2250831"/>
                <a:gridCol w="3362178"/>
                <a:gridCol w="2391508"/>
              </a:tblGrid>
              <a:tr h="359708">
                <a:tc rowSpan="2">
                  <a:txBody>
                    <a:bodyPr/>
                    <a:lstStyle/>
                    <a:p>
                      <a:pPr>
                        <a:lnSpc>
                          <a:spcPct val="115000"/>
                        </a:lnSpc>
                        <a:spcAft>
                          <a:spcPts val="0"/>
                        </a:spcAft>
                      </a:pPr>
                      <a:r>
                        <a:rPr lang="en-US" sz="1400" dirty="0">
                          <a:effectLst/>
                        </a:rPr>
                        <a:t> </a:t>
                      </a:r>
                      <a:endParaRPr lang="zh-TW" sz="1400" dirty="0">
                        <a:effectLst/>
                        <a:latin typeface="Calibri"/>
                        <a:ea typeface="新細明體"/>
                        <a:cs typeface="Times New Roman"/>
                      </a:endParaRPr>
                    </a:p>
                  </a:txBody>
                  <a:tcPr marL="35586" marR="35586" marT="0" marB="0"/>
                </a:tc>
                <a:tc rowSpan="2">
                  <a:txBody>
                    <a:bodyPr/>
                    <a:lstStyle/>
                    <a:p>
                      <a:pPr>
                        <a:lnSpc>
                          <a:spcPct val="115000"/>
                        </a:lnSpc>
                        <a:spcAft>
                          <a:spcPts val="0"/>
                        </a:spcAft>
                      </a:pPr>
                      <a:r>
                        <a:rPr lang="zh-TW" sz="1400">
                          <a:effectLst/>
                        </a:rPr>
                        <a:t>環保署環評會</a:t>
                      </a:r>
                      <a:endParaRPr lang="zh-TW" sz="1400">
                        <a:effectLst/>
                        <a:latin typeface="Calibri"/>
                        <a:ea typeface="新細明體"/>
                        <a:cs typeface="Times New Roman"/>
                      </a:endParaRPr>
                    </a:p>
                  </a:txBody>
                  <a:tcPr marL="35586" marR="35586" marT="0" marB="0"/>
                </a:tc>
                <a:tc gridSpan="2">
                  <a:txBody>
                    <a:bodyPr/>
                    <a:lstStyle/>
                    <a:p>
                      <a:pPr>
                        <a:lnSpc>
                          <a:spcPct val="115000"/>
                        </a:lnSpc>
                        <a:spcAft>
                          <a:spcPts val="0"/>
                        </a:spcAft>
                      </a:pPr>
                      <a:r>
                        <a:rPr lang="zh-TW" sz="1400" dirty="0">
                          <a:effectLst/>
                        </a:rPr>
                        <a:t>內政部都委會</a:t>
                      </a:r>
                      <a:endParaRPr lang="zh-TW" sz="1400" dirty="0">
                        <a:effectLst/>
                        <a:latin typeface="Calibri"/>
                        <a:ea typeface="新細明體"/>
                        <a:cs typeface="Times New Roman"/>
                      </a:endParaRPr>
                    </a:p>
                  </a:txBody>
                  <a:tcPr marL="35586" marR="35586" marT="0" marB="0"/>
                </a:tc>
                <a:tc hMerge="1">
                  <a:txBody>
                    <a:bodyPr/>
                    <a:lstStyle/>
                    <a:p>
                      <a:endParaRPr lang="zh-TW" altLang="en-US"/>
                    </a:p>
                  </a:txBody>
                  <a:tcPr/>
                </a:tc>
              </a:tr>
              <a:tr h="207336">
                <a:tc vMerge="1">
                  <a:txBody>
                    <a:bodyPr/>
                    <a:lstStyle/>
                    <a:p>
                      <a:endParaRPr lang="zh-TW" altLang="en-US"/>
                    </a:p>
                  </a:txBody>
                  <a:tcPr/>
                </a:tc>
                <a:tc vMerge="1">
                  <a:txBody>
                    <a:bodyPr/>
                    <a:lstStyle/>
                    <a:p>
                      <a:endParaRPr lang="zh-TW" altLang="en-US"/>
                    </a:p>
                  </a:txBody>
                  <a:tcPr/>
                </a:tc>
                <a:tc>
                  <a:txBody>
                    <a:bodyPr/>
                    <a:lstStyle/>
                    <a:p>
                      <a:pPr>
                        <a:lnSpc>
                          <a:spcPct val="115000"/>
                        </a:lnSpc>
                        <a:spcAft>
                          <a:spcPts val="0"/>
                        </a:spcAft>
                      </a:pPr>
                      <a:r>
                        <a:rPr lang="zh-TW" sz="1400">
                          <a:effectLst/>
                        </a:rPr>
                        <a:t>一週前情況</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a:effectLst/>
                        </a:rPr>
                        <a:t>承諾改善後</a:t>
                      </a:r>
                      <a:endParaRPr lang="zh-TW" sz="1400">
                        <a:effectLst/>
                        <a:latin typeface="Calibri"/>
                        <a:ea typeface="新細明體"/>
                        <a:cs typeface="Times New Roman"/>
                      </a:endParaRPr>
                    </a:p>
                  </a:txBody>
                  <a:tcPr marL="35586" marR="35586" marT="0" marB="0"/>
                </a:tc>
              </a:tr>
              <a:tr h="674321">
                <a:tc>
                  <a:txBody>
                    <a:bodyPr/>
                    <a:lstStyle/>
                    <a:p>
                      <a:pPr>
                        <a:lnSpc>
                          <a:spcPct val="115000"/>
                        </a:lnSpc>
                        <a:spcAft>
                          <a:spcPts val="0"/>
                        </a:spcAft>
                      </a:pPr>
                      <a:r>
                        <a:rPr lang="zh-TW" sz="1400">
                          <a:effectLst/>
                        </a:rPr>
                        <a:t>會議資料提供</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會議前一個禮拜前，上網公開</a:t>
                      </a:r>
                      <a:endParaRPr lang="zh-TW" sz="1400" dirty="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a:effectLst/>
                        </a:rPr>
                        <a:t>僅上網公開審查人民陳情案件部分的會議資料，且通常至會議前</a:t>
                      </a:r>
                      <a:r>
                        <a:rPr lang="en-US" sz="1400">
                          <a:effectLst/>
                        </a:rPr>
                        <a:t>1</a:t>
                      </a:r>
                      <a:r>
                        <a:rPr lang="zh-TW" sz="1400">
                          <a:effectLst/>
                        </a:rPr>
                        <a:t>天才公開。</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a:effectLst/>
                        </a:rPr>
                        <a:t>承諾於會議前一天上網公開</a:t>
                      </a:r>
                      <a:endParaRPr lang="zh-TW" sz="1400">
                        <a:effectLst/>
                        <a:latin typeface="Calibri"/>
                        <a:ea typeface="新細明體"/>
                        <a:cs typeface="Times New Roman"/>
                      </a:endParaRPr>
                    </a:p>
                  </a:txBody>
                  <a:tcPr marL="35586" marR="35586" marT="0" marB="0"/>
                </a:tc>
              </a:tr>
              <a:tr h="674321">
                <a:tc>
                  <a:txBody>
                    <a:bodyPr/>
                    <a:lstStyle/>
                    <a:p>
                      <a:pPr>
                        <a:lnSpc>
                          <a:spcPct val="115000"/>
                        </a:lnSpc>
                        <a:spcAft>
                          <a:spcPts val="0"/>
                        </a:spcAft>
                      </a:pPr>
                      <a:r>
                        <a:rPr lang="zh-TW" sz="1400">
                          <a:effectLst/>
                        </a:rPr>
                        <a:t>簡報資料提供</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a:effectLst/>
                        </a:rPr>
                        <a:t>可於會場索取</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由官員任意決定。已開過</a:t>
                      </a:r>
                      <a:r>
                        <a:rPr lang="en-US" sz="1400" dirty="0">
                          <a:effectLst/>
                        </a:rPr>
                        <a:t>46</a:t>
                      </a:r>
                      <a:r>
                        <a:rPr lang="zh-TW" sz="1400" dirty="0">
                          <a:effectLst/>
                        </a:rPr>
                        <a:t>次專案小組會議，民間有拿到會議簡報資料的不到五次。</a:t>
                      </a:r>
                      <a:endParaRPr lang="zh-TW" sz="1400" dirty="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承諾可於會場索取</a:t>
                      </a:r>
                      <a:endParaRPr lang="zh-TW" sz="1400" dirty="0">
                        <a:effectLst/>
                        <a:latin typeface="Calibri"/>
                        <a:ea typeface="新細明體"/>
                        <a:cs typeface="Times New Roman"/>
                      </a:endParaRPr>
                    </a:p>
                  </a:txBody>
                  <a:tcPr marL="35586" marR="35586" marT="0" marB="0"/>
                </a:tc>
              </a:tr>
              <a:tr h="1188050">
                <a:tc>
                  <a:txBody>
                    <a:bodyPr/>
                    <a:lstStyle/>
                    <a:p>
                      <a:pPr>
                        <a:lnSpc>
                          <a:spcPct val="115000"/>
                        </a:lnSpc>
                        <a:spcAft>
                          <a:spcPts val="0"/>
                        </a:spcAft>
                      </a:pPr>
                      <a:r>
                        <a:rPr lang="zh-TW" sz="1400">
                          <a:effectLst/>
                        </a:rPr>
                        <a:t>會議紀錄</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下一會議舉行一個禮拜上網公開，且會有每個委員發言的清楚紀錄和委員的書面意見。</a:t>
                      </a:r>
                      <a:endParaRPr lang="zh-TW" sz="1400" dirty="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已開過</a:t>
                      </a:r>
                      <a:r>
                        <a:rPr lang="en-US" sz="1400" dirty="0">
                          <a:effectLst/>
                        </a:rPr>
                        <a:t>46</a:t>
                      </a:r>
                      <a:r>
                        <a:rPr lang="zh-TW" sz="1400" dirty="0">
                          <a:effectLst/>
                        </a:rPr>
                        <a:t>次專案小組會議，目前僅有</a:t>
                      </a:r>
                      <a:r>
                        <a:rPr lang="en-US" sz="1400" dirty="0">
                          <a:effectLst/>
                        </a:rPr>
                        <a:t>21</a:t>
                      </a:r>
                      <a:r>
                        <a:rPr lang="zh-TW" sz="1400" dirty="0">
                          <a:effectLst/>
                        </a:rPr>
                        <a:t>次會議紀錄有上網。且第</a:t>
                      </a:r>
                      <a:r>
                        <a:rPr lang="en-US" sz="1400" dirty="0">
                          <a:effectLst/>
                        </a:rPr>
                        <a:t>8-21</a:t>
                      </a:r>
                      <a:r>
                        <a:rPr lang="zh-TW" sz="1400" dirty="0">
                          <a:effectLst/>
                        </a:rPr>
                        <a:t>次會議還合寫成一份會議紀錄，以短短的</a:t>
                      </a:r>
                      <a:r>
                        <a:rPr lang="en-US" sz="1400" dirty="0">
                          <a:effectLst/>
                        </a:rPr>
                        <a:t>24</a:t>
                      </a:r>
                      <a:r>
                        <a:rPr lang="zh-TW" sz="1400" dirty="0">
                          <a:effectLst/>
                        </a:rPr>
                        <a:t>頁涵蓋</a:t>
                      </a:r>
                      <a:r>
                        <a:rPr lang="en-US" sz="1400" dirty="0">
                          <a:effectLst/>
                        </a:rPr>
                        <a:t>40</a:t>
                      </a:r>
                      <a:r>
                        <a:rPr lang="zh-TW" sz="1400" dirty="0">
                          <a:effectLst/>
                        </a:rPr>
                        <a:t>多個小時的會議內容，非常草率。</a:t>
                      </a:r>
                      <a:endParaRPr lang="zh-TW" sz="1400" dirty="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遲至大會前兩個工作天，才將會議紀錄上網公告，且第</a:t>
                      </a:r>
                      <a:r>
                        <a:rPr lang="en-US" sz="1400" dirty="0">
                          <a:effectLst/>
                        </a:rPr>
                        <a:t>28-46</a:t>
                      </a:r>
                      <a:r>
                        <a:rPr lang="zh-TW" sz="1400" dirty="0">
                          <a:effectLst/>
                        </a:rPr>
                        <a:t>次會議竟合寫成一份會議紀錄，以短短的</a:t>
                      </a:r>
                      <a:r>
                        <a:rPr lang="en-US" sz="1400" dirty="0">
                          <a:effectLst/>
                        </a:rPr>
                        <a:t>22</a:t>
                      </a:r>
                      <a:r>
                        <a:rPr lang="zh-TW" sz="1400" dirty="0">
                          <a:effectLst/>
                        </a:rPr>
                        <a:t>頁涵蓋</a:t>
                      </a:r>
                      <a:r>
                        <a:rPr lang="en-US" sz="1400" dirty="0">
                          <a:effectLst/>
                        </a:rPr>
                        <a:t>50</a:t>
                      </a:r>
                      <a:r>
                        <a:rPr lang="zh-TW" sz="1400" dirty="0">
                          <a:effectLst/>
                        </a:rPr>
                        <a:t>多個小時的會議內容，更為草率。</a:t>
                      </a:r>
                      <a:endParaRPr lang="zh-TW" sz="1400" dirty="0">
                        <a:effectLst/>
                        <a:latin typeface="Calibri"/>
                        <a:ea typeface="新細明體"/>
                        <a:cs typeface="Times New Roman"/>
                      </a:endParaRPr>
                    </a:p>
                  </a:txBody>
                  <a:tcPr marL="35586" marR="35586" marT="0" marB="0"/>
                </a:tc>
              </a:tr>
              <a:tr h="845563">
                <a:tc>
                  <a:txBody>
                    <a:bodyPr/>
                    <a:lstStyle/>
                    <a:p>
                      <a:pPr>
                        <a:lnSpc>
                          <a:spcPct val="115000"/>
                        </a:lnSpc>
                        <a:spcAft>
                          <a:spcPts val="0"/>
                        </a:spcAft>
                      </a:pPr>
                      <a:r>
                        <a:rPr lang="zh-TW" sz="1400">
                          <a:effectLst/>
                        </a:rPr>
                        <a:t>會議公告時點</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a:effectLst/>
                        </a:rPr>
                        <a:t>一個禮拜前</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公告時點混亂，也曾有過遲至會議前一天都完全未公布的情事（</a:t>
                      </a:r>
                      <a:r>
                        <a:rPr lang="en-US" sz="1400" dirty="0">
                          <a:effectLst/>
                        </a:rPr>
                        <a:t>3</a:t>
                      </a:r>
                      <a:r>
                        <a:rPr lang="zh-TW" sz="1400" dirty="0">
                          <a:effectLst/>
                        </a:rPr>
                        <a:t>月</a:t>
                      </a:r>
                      <a:r>
                        <a:rPr lang="en-US" sz="1400" dirty="0">
                          <a:effectLst/>
                        </a:rPr>
                        <a:t>18</a:t>
                      </a:r>
                      <a:r>
                        <a:rPr lang="zh-TW" sz="1400" dirty="0">
                          <a:effectLst/>
                        </a:rPr>
                        <a:t>日第</a:t>
                      </a:r>
                      <a:r>
                        <a:rPr lang="en-US" sz="1400" dirty="0">
                          <a:effectLst/>
                        </a:rPr>
                        <a:t>24</a:t>
                      </a:r>
                      <a:r>
                        <a:rPr lang="zh-TW" sz="1400" dirty="0">
                          <a:effectLst/>
                        </a:rPr>
                        <a:t>次專案小組會議，有公文在案）</a:t>
                      </a:r>
                      <a:endParaRPr lang="zh-TW" sz="1400" dirty="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未見改善</a:t>
                      </a:r>
                      <a:endParaRPr lang="zh-TW" sz="1400" dirty="0">
                        <a:effectLst/>
                        <a:latin typeface="Calibri"/>
                        <a:ea typeface="新細明體"/>
                        <a:cs typeface="Times New Roman"/>
                      </a:endParaRPr>
                    </a:p>
                  </a:txBody>
                  <a:tcPr marL="35586" marR="35586" marT="0" marB="0"/>
                </a:tc>
              </a:tr>
              <a:tr h="1815097">
                <a:tc>
                  <a:txBody>
                    <a:bodyPr/>
                    <a:lstStyle/>
                    <a:p>
                      <a:pPr>
                        <a:lnSpc>
                          <a:spcPct val="115000"/>
                        </a:lnSpc>
                        <a:spcAft>
                          <a:spcPts val="0"/>
                        </a:spcAft>
                      </a:pPr>
                      <a:r>
                        <a:rPr lang="zh-TW" sz="1400">
                          <a:effectLst/>
                        </a:rPr>
                        <a:t>大會民眾參與情況</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a:effectLst/>
                        </a:rPr>
                        <a:t>居民可參與至委員閉門會議時才須離席。若與會民眾眾多，需推派代表與會（以議場坐得下為原則），但所有居民都能在隔壁的會議室裡旁聽全部審議過程，到委員的閉門會議為止。</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去年底</a:t>
                      </a:r>
                      <a:r>
                        <a:rPr lang="en-US" sz="1400" dirty="0">
                          <a:effectLst/>
                        </a:rPr>
                        <a:t>12</a:t>
                      </a:r>
                      <a:r>
                        <a:rPr lang="zh-TW" sz="1400" dirty="0">
                          <a:effectLst/>
                        </a:rPr>
                        <a:t>月</a:t>
                      </a:r>
                      <a:r>
                        <a:rPr lang="en-US" sz="1400" dirty="0">
                          <a:effectLst/>
                        </a:rPr>
                        <a:t>30</a:t>
                      </a:r>
                      <a:r>
                        <a:rPr lang="zh-TW" sz="1400" dirty="0">
                          <a:effectLst/>
                        </a:rPr>
                        <a:t>日，航空城都市計畫審查大會，反徵收的自救會居民先是全數被擋在營建署大門外，翻牆進去後又被優勢警力擋在會議時外，完全不許進入旁聽，只准推派代表入內發言三分鐘，時間一到就被強行拖出。更荒謬的是會議室內的旁聽席坐滿支持的居民。</a:t>
                      </a:r>
                      <a:endParaRPr lang="zh-TW" sz="1400" dirty="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仍舊拒絕居民旁聽的權益，大部分居民連營建署大門都不能</a:t>
                      </a:r>
                      <a:r>
                        <a:rPr lang="zh-TW" sz="1400" dirty="0" smtClean="0">
                          <a:effectLst/>
                        </a:rPr>
                        <a:t>進入</a:t>
                      </a:r>
                      <a:r>
                        <a:rPr lang="zh-TW" altLang="en-US" sz="1400" dirty="0" smtClean="0">
                          <a:effectLst/>
                        </a:rPr>
                        <a:t>。今年</a:t>
                      </a:r>
                      <a:r>
                        <a:rPr lang="en-US" altLang="zh-TW" sz="1400" dirty="0" smtClean="0">
                          <a:effectLst/>
                        </a:rPr>
                        <a:t>7/29</a:t>
                      </a:r>
                      <a:r>
                        <a:rPr lang="zh-TW" altLang="en-US" sz="1400" dirty="0" smtClean="0">
                          <a:effectLst/>
                        </a:rPr>
                        <a:t>連正反方各十名代表都完全取消。</a:t>
                      </a:r>
                      <a:endParaRPr lang="zh-TW" sz="1400" dirty="0">
                        <a:effectLst/>
                        <a:latin typeface="Calibri"/>
                        <a:ea typeface="新細明體"/>
                        <a:cs typeface="Times New Roman"/>
                      </a:endParaRPr>
                    </a:p>
                  </a:txBody>
                  <a:tcPr marL="35586" marR="35586" marT="0" marB="0"/>
                </a:tc>
              </a:tr>
              <a:tr h="1016808">
                <a:tc>
                  <a:txBody>
                    <a:bodyPr/>
                    <a:lstStyle/>
                    <a:p>
                      <a:pPr>
                        <a:lnSpc>
                          <a:spcPct val="115000"/>
                        </a:lnSpc>
                        <a:spcAft>
                          <a:spcPts val="0"/>
                        </a:spcAft>
                      </a:pPr>
                      <a:r>
                        <a:rPr lang="zh-TW" sz="1400">
                          <a:effectLst/>
                        </a:rPr>
                        <a:t>記者參與情況</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a:effectLst/>
                        </a:rPr>
                        <a:t>可全程參與，包括委員的閉門會議</a:t>
                      </a:r>
                      <a:endParaRPr lang="zh-TW" sz="140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在專案小組中，曾發生過都計委員將記者趕出議場的情形。去年底大會時，在業務單位簡報完之後，所有記者立刻被請出場。</a:t>
                      </a:r>
                      <a:endParaRPr lang="zh-TW" sz="1400" dirty="0">
                        <a:effectLst/>
                        <a:latin typeface="Calibri"/>
                        <a:ea typeface="新細明體"/>
                        <a:cs typeface="Times New Roman"/>
                      </a:endParaRPr>
                    </a:p>
                  </a:txBody>
                  <a:tcPr marL="35586" marR="35586" marT="0" marB="0"/>
                </a:tc>
                <a:tc>
                  <a:txBody>
                    <a:bodyPr/>
                    <a:lstStyle/>
                    <a:p>
                      <a:pPr>
                        <a:lnSpc>
                          <a:spcPct val="115000"/>
                        </a:lnSpc>
                        <a:spcAft>
                          <a:spcPts val="0"/>
                        </a:spcAft>
                      </a:pPr>
                      <a:r>
                        <a:rPr lang="zh-TW" sz="1400" dirty="0">
                          <a:effectLst/>
                        </a:rPr>
                        <a:t>大會只能旁聽簡報，在委員實質討論時，所有記者都必須離場。</a:t>
                      </a:r>
                      <a:endParaRPr lang="zh-TW" sz="1400" dirty="0">
                        <a:effectLst/>
                        <a:latin typeface="Calibri"/>
                        <a:ea typeface="新細明體"/>
                        <a:cs typeface="Times New Roman"/>
                      </a:endParaRPr>
                    </a:p>
                  </a:txBody>
                  <a:tcPr marL="35586" marR="35586" marT="0" marB="0"/>
                </a:tc>
              </a:tr>
            </a:tbl>
          </a:graphicData>
        </a:graphic>
      </p:graphicFrame>
    </p:spTree>
    <p:extLst>
      <p:ext uri="{BB962C8B-B14F-4D97-AF65-F5344CB8AC3E}">
        <p14:creationId xmlns:p14="http://schemas.microsoft.com/office/powerpoint/2010/main" val="871635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27000"/>
            <a:ext cx="7313613" cy="647700"/>
          </a:xfrm>
        </p:spPr>
        <p:txBody>
          <a:bodyPr/>
          <a:lstStyle/>
          <a:p>
            <a:r>
              <a:rPr lang="zh-TW" altLang="en-US" dirty="0" smtClean="0"/>
              <a:t>審議委員是誰？</a:t>
            </a:r>
            <a:endParaRPr lang="zh-TW" alt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318" y="876300"/>
            <a:ext cx="8200182"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108700" y="2933700"/>
            <a:ext cx="2413000" cy="495300"/>
          </a:xfrm>
          <a:prstGeom prst="rect">
            <a:avLst/>
          </a:prstGeom>
          <a:noFill/>
          <a:ln w="381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7" name="矩形 6"/>
          <p:cNvSpPr/>
          <p:nvPr/>
        </p:nvSpPr>
        <p:spPr>
          <a:xfrm>
            <a:off x="6108700" y="4756150"/>
            <a:ext cx="2501900" cy="247650"/>
          </a:xfrm>
          <a:prstGeom prst="rect">
            <a:avLst/>
          </a:prstGeom>
          <a:noFill/>
          <a:ln w="381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8" name="矩形 7"/>
          <p:cNvSpPr/>
          <p:nvPr/>
        </p:nvSpPr>
        <p:spPr>
          <a:xfrm>
            <a:off x="6108700" y="6070600"/>
            <a:ext cx="2413000" cy="495300"/>
          </a:xfrm>
          <a:prstGeom prst="rect">
            <a:avLst/>
          </a:prstGeom>
          <a:noFill/>
          <a:ln w="381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985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委員會審查信用破產</a:t>
            </a:r>
            <a:endParaRPr lang="zh-TW" altLang="en-US" dirty="0"/>
          </a:p>
        </p:txBody>
      </p:sp>
      <p:sp>
        <p:nvSpPr>
          <p:cNvPr id="3" name="內容版面配置區 2"/>
          <p:cNvSpPr>
            <a:spLocks noGrp="1"/>
          </p:cNvSpPr>
          <p:nvPr>
            <p:ph idx="1"/>
          </p:nvPr>
        </p:nvSpPr>
        <p:spPr/>
        <p:txBody>
          <a:bodyPr/>
          <a:lstStyle/>
          <a:p>
            <a:r>
              <a:rPr lang="zh-TW" altLang="en-US" dirty="0" smtClean="0"/>
              <a:t>內政部都市計畫委員會共</a:t>
            </a:r>
            <a:r>
              <a:rPr lang="en-US" altLang="zh-TW" dirty="0" smtClean="0"/>
              <a:t>27</a:t>
            </a:r>
            <a:r>
              <a:rPr lang="zh-TW" altLang="en-US" dirty="0" smtClean="0"/>
              <a:t>名委員，其中</a:t>
            </a:r>
            <a:r>
              <a:rPr lang="en-US" altLang="zh-TW" dirty="0" smtClean="0"/>
              <a:t>13</a:t>
            </a:r>
            <a:r>
              <a:rPr lang="zh-TW" altLang="en-US" dirty="0" smtClean="0"/>
              <a:t>位為官派代表，</a:t>
            </a:r>
            <a:r>
              <a:rPr lang="en-US" altLang="zh-TW" dirty="0" smtClean="0"/>
              <a:t>14</a:t>
            </a:r>
            <a:r>
              <a:rPr lang="zh-TW" altLang="en-US" dirty="0" smtClean="0"/>
              <a:t>位為專家學者</a:t>
            </a:r>
            <a:endParaRPr lang="en-US" altLang="zh-TW" dirty="0" smtClean="0"/>
          </a:p>
          <a:p>
            <a:r>
              <a:rPr lang="zh-TW" altLang="en-US" dirty="0" smtClean="0"/>
              <a:t>專家學者「卑恭屈膝」</a:t>
            </a:r>
            <a:endParaRPr lang="en-US" altLang="zh-TW" dirty="0" smtClean="0"/>
          </a:p>
          <a:p>
            <a:r>
              <a:rPr lang="zh-TW" altLang="en-US" dirty="0" smtClean="0"/>
              <a:t>有沒有下一個蔡仁惠？</a:t>
            </a:r>
            <a:endParaRPr lang="en-US" altLang="zh-TW" dirty="0" smtClean="0"/>
          </a:p>
          <a:p>
            <a:r>
              <a:rPr lang="zh-TW" altLang="en-US" dirty="0" smtClean="0"/>
              <a:t>「產、官、學」共犯結構</a:t>
            </a:r>
            <a:endParaRPr lang="zh-TW" altLang="en-US" dirty="0"/>
          </a:p>
        </p:txBody>
      </p:sp>
    </p:spTree>
    <p:extLst>
      <p:ext uri="{BB962C8B-B14F-4D97-AF65-F5344CB8AC3E}">
        <p14:creationId xmlns:p14="http://schemas.microsoft.com/office/powerpoint/2010/main" val="2758974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914400" y="1735138"/>
            <a:ext cx="7632700" cy="4056062"/>
          </a:xfrm>
        </p:spPr>
        <p:txBody>
          <a:bodyPr>
            <a:normAutofit/>
          </a:bodyPr>
          <a:lstStyle/>
          <a:p>
            <a:r>
              <a:rPr lang="zh-TW" altLang="en-US" dirty="0" smtClean="0"/>
              <a:t>假參與？必須使用官方語言。</a:t>
            </a:r>
            <a:endParaRPr lang="en-US" altLang="zh-TW" dirty="0" smtClean="0"/>
          </a:p>
          <a:p>
            <a:r>
              <a:rPr lang="zh-TW" altLang="en-US" dirty="0" smtClean="0"/>
              <a:t>公聽會 </a:t>
            </a:r>
            <a:r>
              <a:rPr lang="en-US" altLang="zh-TW" dirty="0" smtClean="0"/>
              <a:t>vs. </a:t>
            </a:r>
            <a:r>
              <a:rPr lang="zh-TW" altLang="en-US" dirty="0" smtClean="0"/>
              <a:t>行政聽證？</a:t>
            </a:r>
            <a:endParaRPr lang="en-US" altLang="zh-TW" dirty="0" smtClean="0"/>
          </a:p>
          <a:p>
            <a:r>
              <a:rPr lang="zh-TW" altLang="en-US" dirty="0" smtClean="0"/>
              <a:t>高度專業的空間治理 </a:t>
            </a:r>
            <a:r>
              <a:rPr lang="en-US" altLang="zh-TW" dirty="0" smtClean="0"/>
              <a:t>+ </a:t>
            </a:r>
            <a:r>
              <a:rPr lang="zh-TW" altLang="en-US" dirty="0" smtClean="0"/>
              <a:t>里民村民默契與智慧</a:t>
            </a:r>
            <a:endParaRPr lang="en-US" altLang="zh-TW" dirty="0" smtClean="0"/>
          </a:p>
          <a:p>
            <a:pPr marL="0" indent="0">
              <a:buNone/>
            </a:pPr>
            <a:r>
              <a:rPr lang="en-US" altLang="zh-TW" dirty="0">
                <a:sym typeface="Wingdings" panose="05000000000000000000" pitchFamily="2" charset="2"/>
              </a:rPr>
              <a:t>  </a:t>
            </a:r>
            <a:r>
              <a:rPr lang="zh-TW" altLang="en-US" dirty="0">
                <a:sym typeface="Wingdings" panose="05000000000000000000" pitchFamily="2" charset="2"/>
              </a:rPr>
              <a:t>計畫擬定資訊公開、民間參與愈早愈好（上</a:t>
            </a:r>
            <a:r>
              <a:rPr lang="en-US" altLang="zh-TW" dirty="0">
                <a:sym typeface="Wingdings" panose="05000000000000000000" pitchFamily="2" charset="2"/>
              </a:rPr>
              <a:t></a:t>
            </a:r>
            <a:r>
              <a:rPr lang="zh-TW" altLang="en-US" dirty="0">
                <a:sym typeface="Wingdings" panose="05000000000000000000" pitchFamily="2" charset="2"/>
              </a:rPr>
              <a:t>下）</a:t>
            </a:r>
            <a:endParaRPr lang="en-US" altLang="zh-TW" dirty="0">
              <a:sym typeface="Wingdings" panose="05000000000000000000" pitchFamily="2" charset="2"/>
            </a:endParaRPr>
          </a:p>
          <a:p>
            <a:pPr marL="0" indent="0">
              <a:buNone/>
            </a:pPr>
            <a:r>
              <a:rPr lang="en-US" altLang="zh-TW" dirty="0">
                <a:sym typeface="Wingdings" panose="05000000000000000000" pitchFamily="2" charset="2"/>
              </a:rPr>
              <a:t>  </a:t>
            </a:r>
            <a:r>
              <a:rPr lang="zh-TW" altLang="en-US" dirty="0">
                <a:sym typeface="Wingdings" panose="05000000000000000000" pitchFamily="2" charset="2"/>
              </a:rPr>
              <a:t>納入草根發展想像的機制（下</a:t>
            </a:r>
            <a:r>
              <a:rPr lang="en-US" altLang="zh-TW" dirty="0">
                <a:sym typeface="Wingdings" panose="05000000000000000000" pitchFamily="2" charset="2"/>
              </a:rPr>
              <a:t></a:t>
            </a:r>
            <a:r>
              <a:rPr lang="zh-TW" altLang="en-US" dirty="0">
                <a:sym typeface="Wingdings" panose="05000000000000000000" pitchFamily="2" charset="2"/>
              </a:rPr>
              <a:t>上</a:t>
            </a:r>
            <a:r>
              <a:rPr lang="zh-TW" altLang="en-US" dirty="0" smtClean="0">
                <a:sym typeface="Wingdings" panose="05000000000000000000" pitchFamily="2" charset="2"/>
              </a:rPr>
              <a:t>）</a:t>
            </a:r>
            <a:r>
              <a:rPr lang="en-US" altLang="zh-TW" dirty="0" smtClean="0">
                <a:sym typeface="Wingdings" panose="05000000000000000000" pitchFamily="2" charset="2"/>
              </a:rPr>
              <a:t>+ </a:t>
            </a:r>
            <a:r>
              <a:rPr lang="zh-TW" altLang="en-US" dirty="0" smtClean="0">
                <a:sym typeface="Wingdings" panose="05000000000000000000" pitchFamily="2" charset="2"/>
              </a:rPr>
              <a:t>在地培力</a:t>
            </a:r>
            <a:endParaRPr lang="en-US" altLang="zh-TW" dirty="0">
              <a:sym typeface="Wingdings" panose="05000000000000000000" pitchFamily="2" charset="2"/>
            </a:endParaRPr>
          </a:p>
          <a:p>
            <a:r>
              <a:rPr lang="zh-TW" altLang="en-US" dirty="0" smtClean="0"/>
              <a:t>興辦事業計畫的資訊公開與民眾參與</a:t>
            </a:r>
            <a:endParaRPr lang="en-US" altLang="zh-TW" dirty="0" smtClean="0"/>
          </a:p>
          <a:p>
            <a:pPr marL="0" indent="0">
              <a:buNone/>
            </a:pPr>
            <a:endParaRPr lang="zh-TW" altLang="en-US" dirty="0"/>
          </a:p>
        </p:txBody>
      </p:sp>
    </p:spTree>
    <p:extLst>
      <p:ext uri="{BB962C8B-B14F-4D97-AF65-F5344CB8AC3E}">
        <p14:creationId xmlns:p14="http://schemas.microsoft.com/office/powerpoint/2010/main" val="1774332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104900" y="2349063"/>
            <a:ext cx="5830472" cy="1207953"/>
          </a:xfrm>
        </p:spPr>
        <p:txBody>
          <a:bodyPr/>
          <a:lstStyle/>
          <a:p>
            <a:pPr>
              <a:defRPr/>
            </a:pPr>
            <a:r>
              <a:rPr lang="en-US" altLang="zh-TW" dirty="0" smtClean="0"/>
              <a:t/>
            </a:r>
            <a:br>
              <a:rPr lang="en-US" altLang="zh-TW" dirty="0" smtClean="0"/>
            </a:br>
            <a:r>
              <a:rPr lang="zh-TW" altLang="en-US" sz="4000" dirty="0" smtClean="0"/>
              <a:t>真正的大怪獸：</a:t>
            </a:r>
            <a:r>
              <a:rPr lang="en-US" altLang="zh-TW" dirty="0"/>
              <a:t/>
            </a:r>
            <a:br>
              <a:rPr lang="en-US" altLang="zh-TW" dirty="0"/>
            </a:br>
            <a:r>
              <a:rPr lang="zh-TW" altLang="en-US" dirty="0" smtClean="0"/>
              <a:t>國家重大建設</a:t>
            </a:r>
            <a:endParaRPr lang="zh-TW" altLang="en-US" dirty="0"/>
          </a:p>
        </p:txBody>
      </p:sp>
      <p:sp>
        <p:nvSpPr>
          <p:cNvPr id="14339" name="文字版面配置區 6"/>
          <p:cNvSpPr>
            <a:spLocks noGrp="1"/>
          </p:cNvSpPr>
          <p:nvPr>
            <p:ph type="body" idx="1"/>
          </p:nvPr>
        </p:nvSpPr>
        <p:spPr>
          <a:xfrm>
            <a:off x="1104900" y="3557016"/>
            <a:ext cx="7124700" cy="987552"/>
          </a:xfrm>
        </p:spPr>
        <p:txBody>
          <a:bodyPr>
            <a:normAutofit fontScale="92500" lnSpcReduction="20000"/>
          </a:bodyPr>
          <a:lstStyle/>
          <a:p>
            <a:endParaRPr lang="en-US" altLang="zh-TW" dirty="0" smtClean="0"/>
          </a:p>
          <a:p>
            <a:endParaRPr lang="en-US" altLang="zh-TW" sz="3200" dirty="0"/>
          </a:p>
          <a:p>
            <a:r>
              <a:rPr lang="zh-TW" altLang="en-US" sz="3200" dirty="0" smtClean="0"/>
              <a:t>實例：桃園航空城都市計畫</a:t>
            </a:r>
            <a:endParaRPr lang="zh-TW" altLang="en-US" sz="3200" dirty="0" smtClean="0"/>
          </a:p>
        </p:txBody>
      </p:sp>
    </p:spTree>
    <p:extLst>
      <p:ext uri="{BB962C8B-B14F-4D97-AF65-F5344CB8AC3E}">
        <p14:creationId xmlns:p14="http://schemas.microsoft.com/office/powerpoint/2010/main" val="384253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面積、規模非常龐大</a:t>
            </a:r>
            <a:endParaRPr lang="en-US" altLang="zh-TW" dirty="0" smtClean="0"/>
          </a:p>
          <a:p>
            <a:r>
              <a:rPr lang="zh-TW" altLang="en-US" dirty="0" smtClean="0"/>
              <a:t>所有主管機關都會同意（</a:t>
            </a:r>
            <a:r>
              <a:rPr lang="en-US" altLang="zh-TW" dirty="0" smtClean="0"/>
              <a:t>e.g.</a:t>
            </a:r>
            <a:r>
              <a:rPr lang="zh-TW" altLang="en-US" dirty="0" smtClean="0"/>
              <a:t>農委會）</a:t>
            </a:r>
            <a:endParaRPr lang="en-US" altLang="zh-TW" dirty="0" smtClean="0"/>
          </a:p>
          <a:p>
            <a:r>
              <a:rPr lang="zh-TW" altLang="en-US" dirty="0" smtClean="0"/>
              <a:t>用區段徵收辦理</a:t>
            </a:r>
            <a:endParaRPr lang="en-US" altLang="zh-TW" dirty="0" smtClean="0"/>
          </a:p>
          <a:p>
            <a:r>
              <a:rPr lang="zh-TW" altLang="en-US" dirty="0" smtClean="0"/>
              <a:t>財務自償？沒有成本只談效益！</a:t>
            </a:r>
            <a:endParaRPr lang="en-US" altLang="zh-TW" dirty="0" smtClean="0"/>
          </a:p>
          <a:p>
            <a:r>
              <a:rPr lang="en-US" altLang="zh-TW" dirty="0" smtClean="0">
                <a:sym typeface="Wingdings" panose="05000000000000000000" pitchFamily="2" charset="2"/>
              </a:rPr>
              <a:t></a:t>
            </a:r>
            <a:r>
              <a:rPr lang="zh-TW" altLang="en-US" dirty="0" smtClean="0">
                <a:sym typeface="Wingdings" panose="05000000000000000000" pitchFamily="2" charset="2"/>
              </a:rPr>
              <a:t>重點在「錢」</a:t>
            </a:r>
            <a:endParaRPr lang="zh-TW" altLang="en-US" dirty="0"/>
          </a:p>
        </p:txBody>
      </p:sp>
    </p:spTree>
    <p:extLst>
      <p:ext uri="{BB962C8B-B14F-4D97-AF65-F5344CB8AC3E}">
        <p14:creationId xmlns:p14="http://schemas.microsoft.com/office/powerpoint/2010/main" val="266548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dirty="0" smtClean="0"/>
              <a:t>鯨吞國土的兩大途徑</a:t>
            </a:r>
          </a:p>
        </p:txBody>
      </p:sp>
      <p:sp>
        <p:nvSpPr>
          <p:cNvPr id="13315" name="內容版面配置區 2"/>
          <p:cNvSpPr>
            <a:spLocks noGrp="1"/>
          </p:cNvSpPr>
          <p:nvPr>
            <p:ph idx="1"/>
          </p:nvPr>
        </p:nvSpPr>
        <p:spPr>
          <a:xfrm>
            <a:off x="914400" y="1735138"/>
            <a:ext cx="7520152" cy="4056062"/>
          </a:xfrm>
        </p:spPr>
        <p:txBody>
          <a:bodyPr/>
          <a:lstStyle/>
          <a:p>
            <a:r>
              <a:rPr lang="zh-TW" altLang="en-US" dirty="0" smtClean="0"/>
              <a:t>新訂或擴大都市計畫</a:t>
            </a:r>
            <a:endParaRPr lang="en-US" altLang="zh-TW" dirty="0"/>
          </a:p>
          <a:p>
            <a:pPr marL="0" indent="0">
              <a:buNone/>
            </a:pPr>
            <a:r>
              <a:rPr lang="en-US" altLang="zh-TW" dirty="0"/>
              <a:t>	</a:t>
            </a:r>
            <a:r>
              <a:rPr lang="zh-TW" altLang="en-US" dirty="0" smtClean="0"/>
              <a:t>非都市土地</a:t>
            </a:r>
            <a:r>
              <a:rPr lang="en-US" altLang="zh-TW" dirty="0" smtClean="0"/>
              <a:t>		</a:t>
            </a:r>
            <a:r>
              <a:rPr lang="en-US" altLang="zh-TW" dirty="0" smtClean="0">
                <a:sym typeface="Wingdings" panose="05000000000000000000" pitchFamily="2" charset="2"/>
              </a:rPr>
              <a:t>	</a:t>
            </a:r>
            <a:r>
              <a:rPr lang="zh-TW" altLang="en-US" dirty="0" smtClean="0">
                <a:sym typeface="Wingdings" panose="05000000000000000000" pitchFamily="2" charset="2"/>
              </a:rPr>
              <a:t>都市</a:t>
            </a:r>
            <a:r>
              <a:rPr lang="zh-TW" altLang="en-US" dirty="0">
                <a:sym typeface="Wingdings" panose="05000000000000000000" pitchFamily="2" charset="2"/>
              </a:rPr>
              <a:t>計畫</a:t>
            </a:r>
            <a:endParaRPr lang="en-US" altLang="zh-TW" dirty="0" smtClean="0"/>
          </a:p>
          <a:p>
            <a:pPr marL="0" indent="0">
              <a:buNone/>
            </a:pPr>
            <a:r>
              <a:rPr lang="en-US" altLang="zh-TW" dirty="0"/>
              <a:t> </a:t>
            </a:r>
            <a:r>
              <a:rPr lang="en-US" altLang="zh-TW" dirty="0" smtClean="0"/>
              <a:t>       </a:t>
            </a:r>
            <a:r>
              <a:rPr lang="zh-TW" altLang="en-US" dirty="0" smtClean="0"/>
              <a:t>（特農、一般農</a:t>
            </a:r>
            <a:r>
              <a:rPr lang="en-US" altLang="zh-TW" dirty="0" smtClean="0"/>
              <a:t>…</a:t>
            </a:r>
            <a:r>
              <a:rPr lang="zh-TW" altLang="en-US" dirty="0" smtClean="0"/>
              <a:t>）</a:t>
            </a:r>
            <a:r>
              <a:rPr lang="en-US" altLang="zh-TW" dirty="0">
                <a:sym typeface="Wingdings" panose="05000000000000000000" pitchFamily="2" charset="2"/>
              </a:rPr>
              <a:t>	</a:t>
            </a:r>
            <a:r>
              <a:rPr lang="en-US" altLang="zh-TW" dirty="0" smtClean="0">
                <a:sym typeface="Wingdings" panose="05000000000000000000" pitchFamily="2" charset="2"/>
              </a:rPr>
              <a:t>    </a:t>
            </a:r>
            <a:r>
              <a:rPr lang="zh-TW" altLang="en-US" dirty="0" smtClean="0">
                <a:sym typeface="Wingdings" panose="05000000000000000000" pitchFamily="2" charset="2"/>
              </a:rPr>
              <a:t>（住商、產業、管制型）</a:t>
            </a:r>
            <a:r>
              <a:rPr lang="en-US" altLang="zh-TW" dirty="0" smtClean="0">
                <a:sym typeface="Wingdings" panose="05000000000000000000" pitchFamily="2" charset="2"/>
              </a:rPr>
              <a:t>		</a:t>
            </a:r>
            <a:endParaRPr lang="en-US" altLang="zh-TW" dirty="0" smtClean="0"/>
          </a:p>
          <a:p>
            <a:r>
              <a:rPr lang="zh-TW" altLang="en-US" dirty="0" smtClean="0"/>
              <a:t>非都市土地分區變更</a:t>
            </a:r>
            <a:r>
              <a:rPr lang="en-US" altLang="zh-TW" dirty="0" smtClean="0"/>
              <a:t>/</a:t>
            </a:r>
            <a:r>
              <a:rPr lang="zh-TW" altLang="en-US" dirty="0" smtClean="0"/>
              <a:t>用地變更</a:t>
            </a:r>
            <a:endParaRPr lang="en-US" altLang="zh-TW" dirty="0"/>
          </a:p>
          <a:p>
            <a:pPr marL="0" indent="0">
              <a:buNone/>
            </a:pPr>
            <a:r>
              <a:rPr lang="en-US" altLang="zh-TW" dirty="0" smtClean="0"/>
              <a:t>	</a:t>
            </a:r>
            <a:r>
              <a:rPr lang="zh-TW" altLang="en-US" dirty="0" smtClean="0"/>
              <a:t>特農</a:t>
            </a:r>
            <a:r>
              <a:rPr lang="en-US" altLang="zh-TW" dirty="0" smtClean="0"/>
              <a:t>/</a:t>
            </a:r>
            <a:r>
              <a:rPr lang="zh-TW" altLang="en-US" dirty="0" smtClean="0"/>
              <a:t>一般農 </a:t>
            </a:r>
            <a:r>
              <a:rPr lang="en-US" altLang="zh-TW" dirty="0" smtClean="0">
                <a:sym typeface="Wingdings" panose="05000000000000000000" pitchFamily="2" charset="2"/>
              </a:rPr>
              <a:t> </a:t>
            </a:r>
            <a:r>
              <a:rPr lang="zh-TW" altLang="en-US" dirty="0" smtClean="0">
                <a:sym typeface="Wingdings" panose="05000000000000000000" pitchFamily="2" charset="2"/>
              </a:rPr>
              <a:t>工業區</a:t>
            </a:r>
            <a:endParaRPr lang="zh-TW" altLang="en-US" dirty="0" smtClean="0"/>
          </a:p>
        </p:txBody>
      </p:sp>
    </p:spTree>
    <p:extLst>
      <p:ext uri="{BB962C8B-B14F-4D97-AF65-F5344CB8AC3E}">
        <p14:creationId xmlns:p14="http://schemas.microsoft.com/office/powerpoint/2010/main" val="1431572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5700" y="2194941"/>
            <a:ext cx="6870700" cy="1362075"/>
          </a:xfrm>
        </p:spPr>
        <p:txBody>
          <a:bodyPr/>
          <a:lstStyle/>
          <a:p>
            <a:r>
              <a:rPr lang="zh-TW" altLang="en-US" dirty="0"/>
              <a:t>實例：桃園航空城</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05738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 y="-28328"/>
            <a:ext cx="8305800" cy="688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3556337" y="3244334"/>
            <a:ext cx="2031325" cy="369332"/>
          </a:xfrm>
          <a:prstGeom prst="rect">
            <a:avLst/>
          </a:prstGeom>
        </p:spPr>
        <p:txBody>
          <a:bodyPr wrap="none">
            <a:spAutoFit/>
          </a:bodyPr>
          <a:lstStyle/>
          <a:p>
            <a:r>
              <a:rPr lang="zh-TW" altLang="en-US" dirty="0"/>
              <a:t>實例：桃園航空城</a:t>
            </a:r>
          </a:p>
        </p:txBody>
      </p:sp>
    </p:spTree>
    <p:extLst>
      <p:ext uri="{BB962C8B-B14F-4D97-AF65-F5344CB8AC3E}">
        <p14:creationId xmlns:p14="http://schemas.microsoft.com/office/powerpoint/2010/main" val="2999113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財務自償性</a:t>
            </a:r>
            <a:endParaRPr lang="zh-TW" altLang="en-US" dirty="0"/>
          </a:p>
        </p:txBody>
      </p:sp>
      <p:sp>
        <p:nvSpPr>
          <p:cNvPr id="3" name="內容版面配置區 2"/>
          <p:cNvSpPr>
            <a:spLocks noGrp="1"/>
          </p:cNvSpPr>
          <p:nvPr>
            <p:ph idx="1"/>
          </p:nvPr>
        </p:nvSpPr>
        <p:spPr>
          <a:xfrm>
            <a:off x="914400" y="1562100"/>
            <a:ext cx="7313613" cy="4927600"/>
          </a:xfrm>
        </p:spPr>
        <p:txBody>
          <a:bodyPr>
            <a:normAutofit fontScale="92500" lnSpcReduction="10000"/>
          </a:bodyPr>
          <a:lstStyle/>
          <a:p>
            <a:r>
              <a:rPr lang="zh-TW" altLang="en-US" dirty="0" smtClean="0"/>
              <a:t>土地開發自償性（</a:t>
            </a:r>
            <a:r>
              <a:rPr lang="en-US" altLang="zh-TW" dirty="0" smtClean="0"/>
              <a:t>2013.07</a:t>
            </a:r>
            <a:r>
              <a:rPr lang="zh-TW" altLang="en-US" dirty="0"/>
              <a:t>航空城公開展覽計畫書</a:t>
            </a:r>
            <a:r>
              <a:rPr lang="zh-TW" altLang="en-US" dirty="0" smtClean="0"/>
              <a:t>中）</a:t>
            </a:r>
            <a:endParaRPr lang="en-US" altLang="zh-TW" dirty="0" smtClean="0"/>
          </a:p>
          <a:p>
            <a:pPr lvl="1"/>
            <a:r>
              <a:rPr lang="zh-TW" altLang="en-US" dirty="0" smtClean="0"/>
              <a:t>（</a:t>
            </a:r>
            <a:r>
              <a:rPr lang="zh-TW" altLang="en-US" dirty="0"/>
              <a:t>一）桃園航空城機場園區建設計畫</a:t>
            </a:r>
            <a:r>
              <a:rPr lang="zh-TW" altLang="en-US" dirty="0">
                <a:solidFill>
                  <a:srgbClr val="FF0000"/>
                </a:solidFill>
              </a:rPr>
              <a:t>區段徵收</a:t>
            </a:r>
            <a:r>
              <a:rPr lang="zh-TW" altLang="en-US" dirty="0"/>
              <a:t>地區：交通部區段徵收開發費用除剩餘</a:t>
            </a:r>
            <a:r>
              <a:rPr lang="zh-TW" altLang="en-US" dirty="0">
                <a:solidFill>
                  <a:srgbClr val="FF0000"/>
                </a:solidFill>
              </a:rPr>
              <a:t>可建築用地處分收入</a:t>
            </a:r>
            <a:r>
              <a:rPr lang="zh-TW" altLang="en-US" dirty="0"/>
              <a:t>外，其餘由民航作業基金編列預算取得機場專用區及第二種自由貿易港專用區，原則可行。（</a:t>
            </a:r>
            <a:r>
              <a:rPr lang="en-US" altLang="zh-TW" dirty="0"/>
              <a:t>1,063</a:t>
            </a:r>
            <a:r>
              <a:rPr lang="zh-TW" altLang="en-US" dirty="0"/>
              <a:t>億元</a:t>
            </a:r>
            <a:r>
              <a:rPr lang="zh-TW" altLang="en-US" dirty="0" smtClean="0"/>
              <a:t>）</a:t>
            </a:r>
            <a:endParaRPr lang="en-US" altLang="zh-TW" dirty="0" smtClean="0"/>
          </a:p>
          <a:p>
            <a:pPr lvl="1"/>
            <a:r>
              <a:rPr lang="zh-TW" altLang="en-US" dirty="0"/>
              <a:t>（二）桃園航空城附近地區建設計畫區段徵收地區：區段徵收開發費用由桃園縣實施平均地權基金下編列預算，並向銀行聯合借貸後，將剩餘可建築用地處分之收入，償還開發成本，原則可行。（</a:t>
            </a:r>
            <a:r>
              <a:rPr lang="en-US" altLang="zh-TW" dirty="0"/>
              <a:t>1,588</a:t>
            </a:r>
            <a:r>
              <a:rPr lang="zh-TW" altLang="en-US" dirty="0"/>
              <a:t>億元）</a:t>
            </a:r>
          </a:p>
          <a:p>
            <a:r>
              <a:rPr lang="zh-TW" altLang="en-US" dirty="0" smtClean="0"/>
              <a:t>公共建設自償性</a:t>
            </a:r>
            <a:endParaRPr lang="en-US" altLang="zh-TW" dirty="0" smtClean="0"/>
          </a:p>
          <a:p>
            <a:pPr lvl="1"/>
            <a:r>
              <a:rPr lang="zh-TW" altLang="zh-TW" dirty="0"/>
              <a:t>機場園區之航空與非航空建設，總經費</a:t>
            </a:r>
            <a:r>
              <a:rPr lang="en-US" altLang="zh-TW" dirty="0"/>
              <a:t>2,134</a:t>
            </a:r>
            <a:r>
              <a:rPr lang="zh-TW" altLang="zh-TW" dirty="0"/>
              <a:t>億元（含第一航廈與道面整建</a:t>
            </a:r>
            <a:r>
              <a:rPr lang="en-US" altLang="zh-TW" dirty="0"/>
              <a:t>123</a:t>
            </a:r>
            <a:r>
              <a:rPr lang="zh-TW" altLang="zh-TW" dirty="0"/>
              <a:t>億元、第三航廈及衛星廊廳</a:t>
            </a:r>
            <a:r>
              <a:rPr lang="en-US" altLang="zh-TW" dirty="0"/>
              <a:t>873</a:t>
            </a:r>
            <a:r>
              <a:rPr lang="zh-TW" altLang="zh-TW" dirty="0"/>
              <a:t>億元、第三跑道</a:t>
            </a:r>
            <a:r>
              <a:rPr lang="en-US" altLang="zh-TW" dirty="0"/>
              <a:t>61</a:t>
            </a:r>
            <a:r>
              <a:rPr lang="zh-TW" altLang="zh-TW" dirty="0"/>
              <a:t>億元），其中民間參與開發約</a:t>
            </a:r>
            <a:r>
              <a:rPr lang="en-US" altLang="zh-TW" dirty="0"/>
              <a:t>383</a:t>
            </a:r>
            <a:r>
              <a:rPr lang="zh-TW" altLang="zh-TW" dirty="0"/>
              <a:t>億元、民航作業基金支應航管塔台建設費</a:t>
            </a:r>
            <a:r>
              <a:rPr lang="en-US" altLang="zh-TW" dirty="0"/>
              <a:t>16</a:t>
            </a:r>
            <a:r>
              <a:rPr lang="zh-TW" altLang="zh-TW" dirty="0"/>
              <a:t>億元，其餘</a:t>
            </a:r>
            <a:r>
              <a:rPr lang="en-US" altLang="zh-TW" dirty="0"/>
              <a:t>1,735</a:t>
            </a:r>
            <a:r>
              <a:rPr lang="zh-TW" altLang="zh-TW" dirty="0"/>
              <a:t>億元由</a:t>
            </a:r>
            <a:r>
              <a:rPr lang="zh-TW" altLang="zh-TW" dirty="0">
                <a:solidFill>
                  <a:srgbClr val="FF0000"/>
                </a:solidFill>
              </a:rPr>
              <a:t>國營機場公司籌措</a:t>
            </a:r>
            <a:r>
              <a:rPr lang="zh-TW" altLang="zh-TW" dirty="0"/>
              <a:t>辦理</a:t>
            </a:r>
            <a:r>
              <a:rPr lang="zh-TW" altLang="zh-TW" dirty="0" smtClean="0"/>
              <a:t>。</a:t>
            </a:r>
            <a:endParaRPr lang="zh-TW" altLang="en-US" dirty="0"/>
          </a:p>
        </p:txBody>
      </p:sp>
    </p:spTree>
    <p:extLst>
      <p:ext uri="{BB962C8B-B14F-4D97-AF65-F5344CB8AC3E}">
        <p14:creationId xmlns:p14="http://schemas.microsoft.com/office/powerpoint/2010/main" val="367057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800" y="25749"/>
            <a:ext cx="6616700" cy="6888227"/>
          </a:xfrm>
        </p:spPr>
      </p:pic>
    </p:spTree>
    <p:extLst>
      <p:ext uri="{BB962C8B-B14F-4D97-AF65-F5344CB8AC3E}">
        <p14:creationId xmlns:p14="http://schemas.microsoft.com/office/powerpoint/2010/main" val="44171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何謂區段徵收？</a:t>
            </a:r>
            <a:endParaRPr lang="zh-TW" altLang="en-US" dirty="0"/>
          </a:p>
        </p:txBody>
      </p:sp>
      <p:sp>
        <p:nvSpPr>
          <p:cNvPr id="3" name="內容版面配置區 2"/>
          <p:cNvSpPr>
            <a:spLocks noGrp="1"/>
          </p:cNvSpPr>
          <p:nvPr>
            <p:ph idx="1"/>
          </p:nvPr>
        </p:nvSpPr>
        <p:spPr>
          <a:xfrm>
            <a:off x="431800" y="1735138"/>
            <a:ext cx="8026400" cy="4805362"/>
          </a:xfrm>
        </p:spPr>
        <p:txBody>
          <a:bodyPr>
            <a:normAutofit/>
          </a:bodyPr>
          <a:lstStyle/>
          <a:p>
            <a:r>
              <a:rPr lang="zh-TW" altLang="en-US" dirty="0"/>
              <a:t>區段徵收是政府基於都市開發建設、舊都市更新、農村社區更新或其他開發目的需要，對於一定區域內之土地全部予以徵收，並重新加以規劃整理後，由政府取得開發目的所需土地及公共設施用地，其餘可供建築土地，部分供作原土地所有權人領回抵價地之用，部分讓售或撥供需地機關使用，剩餘土地，則辦理公開標售、標租或設定地上權，以處分土地之收入償還開發總費用。辦理區段徵收，政府可無償取得公共設施用地及節省龐大建設經費支出，土地所有權人亦可領回抵價地，享有土地利用價值提高、公共設施完善、生活品質提昇等多重開發利益，是公私互蒙其利之措施。 </a:t>
            </a:r>
            <a:endParaRPr lang="en-US" altLang="zh-TW" dirty="0" smtClean="0"/>
          </a:p>
          <a:p>
            <a:r>
              <a:rPr lang="zh-TW" altLang="en-US" dirty="0" smtClean="0"/>
              <a:t>強制合作開發行為</a:t>
            </a:r>
            <a:endParaRPr lang="zh-TW" altLang="en-US" dirty="0"/>
          </a:p>
        </p:txBody>
      </p:sp>
    </p:spTree>
    <p:extLst>
      <p:ext uri="{BB962C8B-B14F-4D97-AF65-F5344CB8AC3E}">
        <p14:creationId xmlns:p14="http://schemas.microsoft.com/office/powerpoint/2010/main" val="451846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區段徵收之惡</a:t>
            </a:r>
            <a:endParaRPr lang="zh-TW" altLang="en-US" dirty="0"/>
          </a:p>
        </p:txBody>
      </p:sp>
      <p:sp>
        <p:nvSpPr>
          <p:cNvPr id="3" name="內容版面配置區 2"/>
          <p:cNvSpPr>
            <a:spLocks noGrp="1"/>
          </p:cNvSpPr>
          <p:nvPr>
            <p:ph idx="1"/>
          </p:nvPr>
        </p:nvSpPr>
        <p:spPr>
          <a:xfrm>
            <a:off x="914400" y="1735138"/>
            <a:ext cx="7313613" cy="4437062"/>
          </a:xfrm>
        </p:spPr>
        <p:txBody>
          <a:bodyPr>
            <a:normAutofit/>
          </a:bodyPr>
          <a:lstStyle/>
          <a:p>
            <a:r>
              <a:rPr lang="zh-TW" altLang="en-US" dirty="0" smtClean="0"/>
              <a:t>公共設施用地</a:t>
            </a:r>
            <a:r>
              <a:rPr lang="en-US" altLang="zh-TW" dirty="0" smtClean="0"/>
              <a:t>		25%~30%</a:t>
            </a:r>
          </a:p>
          <a:p>
            <a:r>
              <a:rPr lang="zh-TW" altLang="en-US" dirty="0" smtClean="0"/>
              <a:t>抵價地（地主領回）</a:t>
            </a:r>
            <a:r>
              <a:rPr lang="en-US" altLang="zh-TW" dirty="0" smtClean="0"/>
              <a:t>	40%</a:t>
            </a:r>
            <a:endParaRPr lang="en-US" altLang="zh-TW" dirty="0"/>
          </a:p>
          <a:p>
            <a:r>
              <a:rPr lang="zh-TW" altLang="en-US" dirty="0" smtClean="0"/>
              <a:t>配餘地（政府標售）</a:t>
            </a:r>
            <a:r>
              <a:rPr lang="en-US" altLang="zh-TW" dirty="0"/>
              <a:t>	</a:t>
            </a:r>
            <a:r>
              <a:rPr lang="en-US" altLang="zh-TW" dirty="0" smtClean="0"/>
              <a:t>30%~35%</a:t>
            </a:r>
          </a:p>
          <a:p>
            <a:r>
              <a:rPr lang="en-US" altLang="zh-TW" dirty="0" smtClean="0">
                <a:sym typeface="Wingdings" panose="05000000000000000000" pitchFamily="2" charset="2"/>
              </a:rPr>
              <a:t></a:t>
            </a:r>
            <a:r>
              <a:rPr lang="zh-TW" altLang="en-US" dirty="0" smtClean="0">
                <a:sym typeface="Wingdings" panose="05000000000000000000" pitchFamily="2" charset="2"/>
              </a:rPr>
              <a:t>地搶愈大、炒愈高、政府賺愈多</a:t>
            </a:r>
            <a:endParaRPr lang="en-US" altLang="zh-TW" dirty="0" smtClean="0">
              <a:sym typeface="Wingdings" panose="05000000000000000000" pitchFamily="2" charset="2"/>
            </a:endParaRPr>
          </a:p>
          <a:p>
            <a:r>
              <a:rPr lang="en-US" altLang="zh-TW" dirty="0" smtClean="0">
                <a:sym typeface="Wingdings" panose="05000000000000000000" pitchFamily="2" charset="2"/>
              </a:rPr>
              <a:t></a:t>
            </a:r>
            <a:r>
              <a:rPr lang="zh-TW" altLang="en-US" dirty="0" smtClean="0">
                <a:sym typeface="Wingdings" panose="05000000000000000000" pitchFamily="2" charset="2"/>
              </a:rPr>
              <a:t>多數決的迷思、貧富差距加劇</a:t>
            </a:r>
            <a:endParaRPr lang="en-US" altLang="zh-TW" dirty="0" smtClean="0">
              <a:sym typeface="Wingdings" panose="05000000000000000000" pitchFamily="2" charset="2"/>
            </a:endParaRPr>
          </a:p>
          <a:p>
            <a:r>
              <a:rPr lang="en-US" altLang="zh-TW" dirty="0" smtClean="0">
                <a:sym typeface="Wingdings" panose="05000000000000000000" pitchFamily="2" charset="2"/>
              </a:rPr>
              <a:t></a:t>
            </a:r>
            <a:r>
              <a:rPr lang="zh-TW" altLang="en-US" dirty="0" smtClean="0">
                <a:sym typeface="Wingdings" panose="05000000000000000000" pitchFamily="2" charset="2"/>
              </a:rPr>
              <a:t>派系綁樁的重要途徑、產官學共犯結構</a:t>
            </a:r>
            <a:endParaRPr lang="en-US" altLang="zh-TW" dirty="0" smtClean="0">
              <a:sym typeface="Wingdings" panose="05000000000000000000" pitchFamily="2" charset="2"/>
            </a:endParaRPr>
          </a:p>
          <a:p>
            <a:r>
              <a:rPr lang="en-US" altLang="zh-TW" dirty="0" smtClean="0">
                <a:sym typeface="Wingdings" panose="05000000000000000000" pitchFamily="2" charset="2"/>
              </a:rPr>
              <a:t></a:t>
            </a:r>
            <a:r>
              <a:rPr lang="zh-TW" altLang="en-US" dirty="0" smtClean="0">
                <a:sym typeface="Wingdings" panose="05000000000000000000" pitchFamily="2" charset="2"/>
              </a:rPr>
              <a:t>犧牲的是真正世居、生活在那塊土地上的人</a:t>
            </a:r>
            <a:endParaRPr lang="en-US" altLang="zh-TW" dirty="0"/>
          </a:p>
          <a:p>
            <a:pPr marL="0" indent="0">
              <a:buNone/>
            </a:pPr>
            <a:endParaRPr lang="zh-TW" altLang="en-US" dirty="0"/>
          </a:p>
        </p:txBody>
      </p:sp>
      <p:cxnSp>
        <p:nvCxnSpPr>
          <p:cNvPr id="5" name="直線單箭頭接點 4"/>
          <p:cNvCxnSpPr/>
          <p:nvPr/>
        </p:nvCxnSpPr>
        <p:spPr>
          <a:xfrm flipV="1">
            <a:off x="5346700" y="2438400"/>
            <a:ext cx="0" cy="279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693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descr="C:\Users\KAOHSIUNG\Downloads\DSCN72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145343" cy="6858000"/>
          </a:xfrm>
          <a:noFill/>
        </p:spPr>
      </p:pic>
    </p:spTree>
    <p:extLst>
      <p:ext uri="{BB962C8B-B14F-4D97-AF65-F5344CB8AC3E}">
        <p14:creationId xmlns:p14="http://schemas.microsoft.com/office/powerpoint/2010/main" val="328907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開發自償性的迷思</a:t>
            </a:r>
            <a:endParaRPr lang="zh-TW" altLang="en-US" dirty="0"/>
          </a:p>
        </p:txBody>
      </p:sp>
      <p:sp>
        <p:nvSpPr>
          <p:cNvPr id="3" name="內容版面配置區 2"/>
          <p:cNvSpPr>
            <a:spLocks noGrp="1"/>
          </p:cNvSpPr>
          <p:nvPr>
            <p:ph idx="1"/>
          </p:nvPr>
        </p:nvSpPr>
        <p:spPr/>
        <p:txBody>
          <a:bodyPr/>
          <a:lstStyle/>
          <a:p>
            <a:r>
              <a:rPr lang="zh-TW" altLang="en-US" dirty="0" smtClean="0"/>
              <a:t>公共</a:t>
            </a:r>
            <a:r>
              <a:rPr lang="zh-TW" altLang="en-US" dirty="0"/>
              <a:t>建設「本業收益」占自償率的比例偏低，例如綠線捷運僅計算票箱收益，自償率是不足的；結合土地開發後，自償率提高許多，使公共建設的真實需要性難以判定</a:t>
            </a:r>
            <a:r>
              <a:rPr lang="zh-TW" altLang="en-US" dirty="0" smtClean="0"/>
              <a:t>。</a:t>
            </a:r>
            <a:endParaRPr lang="en-US" altLang="zh-TW" dirty="0" smtClean="0"/>
          </a:p>
          <a:p>
            <a:r>
              <a:rPr lang="zh-TW" altLang="zh-TW" dirty="0"/>
              <a:t>土地徵收的財務計畫往往是審議過程</a:t>
            </a:r>
            <a:r>
              <a:rPr lang="zh-TW" altLang="zh-TW" dirty="0" smtClean="0"/>
              <a:t>中</a:t>
            </a:r>
            <a:r>
              <a:rPr lang="zh-TW" altLang="en-US" dirty="0" smtClean="0"/>
              <a:t>非常</a:t>
            </a:r>
            <a:r>
              <a:rPr lang="zh-TW" altLang="zh-TW" dirty="0" smtClean="0"/>
              <a:t>不</a:t>
            </a:r>
            <a:r>
              <a:rPr lang="zh-TW" altLang="zh-TW" dirty="0"/>
              <a:t>透明的部份，財務的可行性評估、可實施性評估的資訊極</a:t>
            </a:r>
            <a:r>
              <a:rPr lang="zh-TW" altLang="zh-TW" dirty="0" smtClean="0"/>
              <a:t>少</a:t>
            </a:r>
            <a:r>
              <a:rPr lang="zh-TW" altLang="en-US" dirty="0" smtClean="0"/>
              <a:t>。</a:t>
            </a:r>
            <a:endParaRPr lang="en-US" altLang="zh-TW" dirty="0" smtClean="0"/>
          </a:p>
          <a:p>
            <a:r>
              <a:rPr lang="zh-TW" altLang="en-US" dirty="0"/>
              <a:t>以民航作業基金、平均地權基金、機場公司向銀行貸款，是否受公共債務法規範</a:t>
            </a:r>
            <a:r>
              <a:rPr lang="zh-TW" altLang="en-US" dirty="0" smtClean="0"/>
              <a:t>？</a:t>
            </a:r>
            <a:r>
              <a:rPr lang="zh-TW" altLang="zh-TW" dirty="0"/>
              <a:t>人民如何監督？</a:t>
            </a:r>
            <a:endParaRPr lang="en-US" altLang="zh-TW" dirty="0" smtClean="0"/>
          </a:p>
          <a:p>
            <a:endParaRPr lang="zh-TW" altLang="en-US" dirty="0"/>
          </a:p>
        </p:txBody>
      </p:sp>
    </p:spTree>
    <p:extLst>
      <p:ext uri="{BB962C8B-B14F-4D97-AF65-F5344CB8AC3E}">
        <p14:creationId xmlns:p14="http://schemas.microsoft.com/office/powerpoint/2010/main" val="132934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可能方向？</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國土治理體系的建立</a:t>
            </a:r>
            <a:endParaRPr lang="en-US" altLang="zh-TW" dirty="0" smtClean="0"/>
          </a:p>
          <a:p>
            <a:r>
              <a:rPr lang="zh-TW" altLang="en-US" dirty="0"/>
              <a:t>公民參與</a:t>
            </a:r>
            <a:endParaRPr lang="en-US" altLang="zh-TW" dirty="0" smtClean="0"/>
          </a:p>
          <a:p>
            <a:pPr lvl="1"/>
            <a:r>
              <a:rPr lang="zh-TW" altLang="en-US" dirty="0" smtClean="0"/>
              <a:t>資訊公開、即早帶入民間專業力量</a:t>
            </a:r>
            <a:endParaRPr lang="en-US" altLang="zh-TW" dirty="0" smtClean="0"/>
          </a:p>
          <a:p>
            <a:pPr lvl="1"/>
            <a:r>
              <a:rPr lang="zh-TW" altLang="en-US" dirty="0" smtClean="0"/>
              <a:t>行政聽證</a:t>
            </a:r>
            <a:endParaRPr lang="en-US" altLang="zh-TW" dirty="0" smtClean="0"/>
          </a:p>
          <a:p>
            <a:pPr lvl="1"/>
            <a:r>
              <a:rPr lang="zh-TW" altLang="en-US" dirty="0" smtClean="0"/>
              <a:t>由下而上的土地</a:t>
            </a:r>
            <a:r>
              <a:rPr lang="zh-TW" altLang="en-US" smtClean="0"/>
              <a:t>治理思維（特定區域？）</a:t>
            </a:r>
            <a:endParaRPr lang="en-US" altLang="zh-TW" dirty="0" smtClean="0"/>
          </a:p>
          <a:p>
            <a:r>
              <a:rPr lang="zh-TW" altLang="en-US" dirty="0" smtClean="0"/>
              <a:t>廢除區段徵收制度</a:t>
            </a:r>
            <a:endParaRPr lang="en-US" altLang="zh-TW" dirty="0" smtClean="0"/>
          </a:p>
          <a:p>
            <a:r>
              <a:rPr lang="zh-TW" altLang="en-US" dirty="0" smtClean="0"/>
              <a:t>公益性、必要性評估標準的建立</a:t>
            </a:r>
            <a:endParaRPr lang="en-US" altLang="zh-TW" dirty="0" smtClean="0"/>
          </a:p>
          <a:p>
            <a:r>
              <a:rPr lang="zh-TW" altLang="en-US" dirty="0" smtClean="0"/>
              <a:t>詳實核查公共建設的成本效益分析</a:t>
            </a:r>
            <a:endParaRPr lang="en-US" altLang="zh-TW" dirty="0" smtClean="0"/>
          </a:p>
        </p:txBody>
      </p:sp>
    </p:spTree>
    <p:extLst>
      <p:ext uri="{BB962C8B-B14F-4D97-AF65-F5344CB8AC3E}">
        <p14:creationId xmlns:p14="http://schemas.microsoft.com/office/powerpoint/2010/main" val="3522448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懇請支持</a:t>
            </a:r>
            <a:endParaRPr lang="zh-TW" altLang="en-US" dirty="0"/>
          </a:p>
        </p:txBody>
      </p:sp>
      <p:sp>
        <p:nvSpPr>
          <p:cNvPr id="3" name="內容版面配置區 2"/>
          <p:cNvSpPr>
            <a:spLocks noGrp="1"/>
          </p:cNvSpPr>
          <p:nvPr>
            <p:ph idx="1"/>
          </p:nvPr>
        </p:nvSpPr>
        <p:spPr/>
        <p:txBody>
          <a:bodyPr/>
          <a:lstStyle/>
          <a:p>
            <a:r>
              <a:rPr lang="zh-TW" altLang="en-US" dirty="0" smtClean="0"/>
              <a:t>台灣人權促進會三十週年募款餐會 </a:t>
            </a:r>
            <a:r>
              <a:rPr lang="en-US" altLang="zh-TW" dirty="0" smtClean="0">
                <a:hlinkClick r:id="rId2"/>
              </a:rPr>
              <a:t>http</a:t>
            </a:r>
            <a:r>
              <a:rPr lang="en-US" altLang="zh-TW" dirty="0">
                <a:hlinkClick r:id="rId2"/>
              </a:rPr>
              <a:t>://tahr.org.tw/20141004/?</a:t>
            </a:r>
            <a:r>
              <a:rPr lang="en-US" altLang="zh-TW" dirty="0" smtClean="0">
                <a:hlinkClick r:id="rId2"/>
              </a:rPr>
              <a:t>post_type=product</a:t>
            </a:r>
            <a:endParaRPr lang="en-US" altLang="zh-TW" dirty="0" smtClean="0"/>
          </a:p>
          <a:p>
            <a:r>
              <a:rPr lang="zh-TW" altLang="en-US" dirty="0" smtClean="0"/>
              <a:t>居住權專案 </a:t>
            </a:r>
            <a:r>
              <a:rPr lang="en-US" altLang="zh-TW" dirty="0">
                <a:hlinkClick r:id="rId3"/>
              </a:rPr>
              <a:t>http://tahr.org.tw/20141004/?product_cat=%</a:t>
            </a:r>
            <a:r>
              <a:rPr lang="en-US" altLang="zh-TW" dirty="0" smtClean="0">
                <a:hlinkClick r:id="rId3"/>
              </a:rPr>
              <a:t>E4%BA%BA%E6%AC%8A%E5%B0%88%E6%A1%88</a:t>
            </a:r>
            <a:endParaRPr lang="en-US" altLang="zh-TW" dirty="0" smtClean="0"/>
          </a:p>
          <a:p>
            <a:pPr marL="0" indent="0">
              <a:buNone/>
            </a:pPr>
            <a:endParaRPr lang="en-US" altLang="zh-TW" dirty="0"/>
          </a:p>
          <a:p>
            <a:endParaRPr lang="zh-TW" altLang="en-US" dirty="0"/>
          </a:p>
        </p:txBody>
      </p:sp>
    </p:spTree>
    <p:extLst>
      <p:ext uri="{BB962C8B-B14F-4D97-AF65-F5344CB8AC3E}">
        <p14:creationId xmlns:p14="http://schemas.microsoft.com/office/powerpoint/2010/main" val="252943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722313" y="2349063"/>
            <a:ext cx="7772400" cy="1207953"/>
          </a:xfrm>
        </p:spPr>
        <p:txBody>
          <a:bodyPr/>
          <a:lstStyle/>
          <a:p>
            <a:pPr>
              <a:defRPr/>
            </a:pPr>
            <a:r>
              <a:rPr lang="zh-TW" altLang="en-US" dirty="0" smtClean="0"/>
              <a:t>新訂或擴大都市計畫</a:t>
            </a:r>
            <a:endParaRPr lang="zh-TW" altLang="en-US" dirty="0"/>
          </a:p>
        </p:txBody>
      </p:sp>
      <p:sp>
        <p:nvSpPr>
          <p:cNvPr id="14339" name="文字版面配置區 6"/>
          <p:cNvSpPr>
            <a:spLocks noGrp="1"/>
          </p:cNvSpPr>
          <p:nvPr>
            <p:ph type="body" idx="1"/>
          </p:nvPr>
        </p:nvSpPr>
        <p:spPr/>
        <p:txBody>
          <a:bodyPr/>
          <a:lstStyle/>
          <a:p>
            <a:endParaRPr lang="zh-TW" altLang="en-US" dirty="0" smtClean="0"/>
          </a:p>
        </p:txBody>
      </p:sp>
    </p:spTree>
    <p:extLst>
      <p:ext uri="{BB962C8B-B14F-4D97-AF65-F5344CB8AC3E}">
        <p14:creationId xmlns:p14="http://schemas.microsoft.com/office/powerpoint/2010/main" val="145732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endParaRPr lang="zh-TW" altLang="en-US" smtClean="0"/>
          </a:p>
        </p:txBody>
      </p:sp>
      <p:sp>
        <p:nvSpPr>
          <p:cNvPr id="15363" name="內容版面配置區 2"/>
          <p:cNvSpPr>
            <a:spLocks noGrp="1"/>
          </p:cNvSpPr>
          <p:nvPr>
            <p:ph idx="1"/>
          </p:nvPr>
        </p:nvSpPr>
        <p:spPr/>
        <p:txBody>
          <a:bodyPr/>
          <a:lstStyle/>
          <a:p>
            <a:endParaRPr lang="zh-TW" altLang="en-US"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0"/>
            <a:ext cx="52228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60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122" name="Picture 2" descr="D:\TAHR\居住權\桃園航空城\0430居住權與航空城\farm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607" y="0"/>
            <a:ext cx="96094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1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146" name="Picture 2" descr="D:\TAHR\居住權\桃園航空城\0430居住權與航空城\farm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28" y="1"/>
            <a:ext cx="92609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7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3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100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99" y="2"/>
            <a:ext cx="3200399"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672" y="2027502"/>
            <a:ext cx="7245748" cy="483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60989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2912</TotalTime>
  <Words>2229</Words>
  <Application>Microsoft Office PowerPoint</Application>
  <PresentationFormat>如螢幕大小 (4:3)</PresentationFormat>
  <Paragraphs>167</Paragraphs>
  <Slides>39</Slides>
  <Notes>0</Notes>
  <HiddenSlides>0</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Inkwell</vt:lpstr>
      <vt:lpstr> 新訂、擴大都市計畫 __由桃園航空城經驗談起</vt:lpstr>
      <vt:lpstr>PowerPoint 簡報</vt:lpstr>
      <vt:lpstr>鯨吞國土的兩大途徑</vt:lpstr>
      <vt:lpstr>新訂或擴大都市計畫</vt:lpstr>
      <vt:lpstr>PowerPoint 簡報</vt:lpstr>
      <vt:lpstr>PowerPoint 簡報</vt:lpstr>
      <vt:lpstr>PowerPoint 簡報</vt:lpstr>
      <vt:lpstr>PowerPoint 簡報</vt:lpstr>
      <vt:lpstr>PowerPoint 簡報</vt:lpstr>
      <vt:lpstr>PowerPoint 簡報</vt:lpstr>
      <vt:lpstr>都市計畫已太過浮濫</vt:lpstr>
      <vt:lpstr>個案申請  包裹審查</vt:lpstr>
      <vt:lpstr>PowerPoint 簡報</vt:lpstr>
      <vt:lpstr>「得」新訂、擴大都市計畫(pp.89-90)</vt:lpstr>
      <vt:lpstr>PowerPoint 簡報</vt:lpstr>
      <vt:lpstr>80%門檻？(pp.89-90)</vt:lpstr>
      <vt:lpstr>PowerPoint 簡報</vt:lpstr>
      <vt:lpstr>PowerPoint 簡報</vt:lpstr>
      <vt:lpstr>80%門檻？(pp.89-90)</vt:lpstr>
      <vt:lpstr>PowerPoint 簡報</vt:lpstr>
      <vt:lpstr>PowerPoint 簡報</vt:lpstr>
      <vt:lpstr>PowerPoint 簡報</vt:lpstr>
      <vt:lpstr>資訊公開與民眾參與？ vs. 委員會審查</vt:lpstr>
      <vt:lpstr>、</vt:lpstr>
      <vt:lpstr>審議委員是誰？</vt:lpstr>
      <vt:lpstr>委員會審查信用破產</vt:lpstr>
      <vt:lpstr>PowerPoint 簡報</vt:lpstr>
      <vt:lpstr> 真正的大怪獸： 國家重大建設</vt:lpstr>
      <vt:lpstr>PowerPoint 簡報</vt:lpstr>
      <vt:lpstr>實例：桃園航空城</vt:lpstr>
      <vt:lpstr>PowerPoint 簡報</vt:lpstr>
      <vt:lpstr>財務自償性</vt:lpstr>
      <vt:lpstr>PowerPoint 簡報</vt:lpstr>
      <vt:lpstr>何謂區段徵收？</vt:lpstr>
      <vt:lpstr>區段徵收之惡</vt:lpstr>
      <vt:lpstr>PowerPoint 簡報</vt:lpstr>
      <vt:lpstr>開發自償性的迷思</vt:lpstr>
      <vt:lpstr>可能方向？</vt:lpstr>
      <vt:lpstr>懇請支持</vt:lpstr>
    </vt:vector>
  </TitlesOfParts>
  <Company>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國土開發與居住正義 ----從桃園航空城談起</dc:title>
  <dc:creator>Shaina Wang</dc:creator>
  <cp:lastModifiedBy>KAOHSIUNG TAIWAN</cp:lastModifiedBy>
  <cp:revision>101</cp:revision>
  <dcterms:created xsi:type="dcterms:W3CDTF">2014-04-19T05:22:26Z</dcterms:created>
  <dcterms:modified xsi:type="dcterms:W3CDTF">2014-09-13T07:22:24Z</dcterms:modified>
</cp:coreProperties>
</file>