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0"/>
  </p:notesMasterIdLst>
  <p:sldIdLst>
    <p:sldId id="256" r:id="rId2"/>
    <p:sldId id="427" r:id="rId3"/>
    <p:sldId id="408" r:id="rId4"/>
    <p:sldId id="409" r:id="rId5"/>
    <p:sldId id="410" r:id="rId6"/>
    <p:sldId id="411" r:id="rId7"/>
    <p:sldId id="413" r:id="rId8"/>
    <p:sldId id="414" r:id="rId9"/>
    <p:sldId id="415" r:id="rId10"/>
    <p:sldId id="416" r:id="rId11"/>
    <p:sldId id="417" r:id="rId12"/>
    <p:sldId id="418" r:id="rId13"/>
    <p:sldId id="419" r:id="rId14"/>
    <p:sldId id="421" r:id="rId15"/>
    <p:sldId id="422" r:id="rId16"/>
    <p:sldId id="423" r:id="rId17"/>
    <p:sldId id="390" r:id="rId18"/>
    <p:sldId id="391" r:id="rId19"/>
    <p:sldId id="392" r:id="rId20"/>
    <p:sldId id="420" r:id="rId21"/>
    <p:sldId id="393" r:id="rId22"/>
    <p:sldId id="395" r:id="rId23"/>
    <p:sldId id="396" r:id="rId24"/>
    <p:sldId id="397" r:id="rId25"/>
    <p:sldId id="398" r:id="rId26"/>
    <p:sldId id="399" r:id="rId27"/>
    <p:sldId id="386" r:id="rId28"/>
    <p:sldId id="426" r:id="rId29"/>
    <p:sldId id="404" r:id="rId30"/>
    <p:sldId id="405" r:id="rId31"/>
    <p:sldId id="406" r:id="rId32"/>
    <p:sldId id="407" r:id="rId33"/>
    <p:sldId id="424" r:id="rId34"/>
    <p:sldId id="425" r:id="rId35"/>
    <p:sldId id="429" r:id="rId36"/>
    <p:sldId id="389" r:id="rId37"/>
    <p:sldId id="428" r:id="rId38"/>
    <p:sldId id="328" r:id="rId39"/>
  </p:sldIdLst>
  <p:sldSz cx="9144000" cy="6858000" type="overhead"/>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742">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90" autoAdjust="0"/>
    <p:restoredTop sz="94660"/>
  </p:normalViewPr>
  <p:slideViewPr>
    <p:cSldViewPr snapToGrid="0">
      <p:cViewPr varScale="1">
        <p:scale>
          <a:sx n="134" d="100"/>
          <a:sy n="134" d="100"/>
        </p:scale>
        <p:origin x="-192" y="-96"/>
      </p:cViewPr>
      <p:guideLst>
        <p:guide orient="horz" pos="2160"/>
        <p:guide pos="3742"/>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BA62F2-621D-47E9-BB8D-A3D9CC188B1F}" type="datetimeFigureOut">
              <a:rPr lang="zh-TW" altLang="en-US" smtClean="0"/>
              <a:t>2014/11/20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EFCCD3-7817-4ED1-AAFB-0273384DA397}" type="slidenum">
              <a:rPr lang="zh-TW" altLang="en-US" smtClean="0"/>
              <a:t>‹#›</a:t>
            </a:fld>
            <a:endParaRPr lang="zh-TW" altLang="en-US"/>
          </a:p>
        </p:txBody>
      </p:sp>
    </p:spTree>
    <p:extLst>
      <p:ext uri="{BB962C8B-B14F-4D97-AF65-F5344CB8AC3E}">
        <p14:creationId xmlns:p14="http://schemas.microsoft.com/office/powerpoint/2010/main" val="56785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8EFCCD3-7817-4ED1-AAFB-0273384DA397}" type="slidenum">
              <a:rPr lang="zh-TW" altLang="en-US" smtClean="0"/>
              <a:t>14</a:t>
            </a:fld>
            <a:endParaRPr lang="zh-TW" altLang="en-US"/>
          </a:p>
        </p:txBody>
      </p:sp>
    </p:spTree>
    <p:extLst>
      <p:ext uri="{BB962C8B-B14F-4D97-AF65-F5344CB8AC3E}">
        <p14:creationId xmlns:p14="http://schemas.microsoft.com/office/powerpoint/2010/main" val="155854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9" name="Group 18"/>
          <p:cNvGrpSpPr/>
          <p:nvPr/>
        </p:nvGrpSpPr>
        <p:grpSpPr>
          <a:xfrm>
            <a:off x="409577" y="-4762"/>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grpSp>
      <p:sp>
        <p:nvSpPr>
          <p:cNvPr id="2" name="Title 1"/>
          <p:cNvSpPr>
            <a:spLocks noGrp="1"/>
          </p:cNvSpPr>
          <p:nvPr>
            <p:ph type="ctrTitle"/>
          </p:nvPr>
        </p:nvSpPr>
        <p:spPr>
          <a:xfrm>
            <a:off x="2196303" y="1380073"/>
            <a:ext cx="6430967" cy="2616199"/>
          </a:xfrm>
        </p:spPr>
        <p:txBody>
          <a:bodyPr anchor="ctr">
            <a:normAutofit/>
          </a:bodyPr>
          <a:lstStyle>
            <a:lvl1pPr algn="ctr">
              <a:defRPr sz="6000">
                <a:effectLst/>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3386535" y="3996267"/>
            <a:ext cx="5240733" cy="1388534"/>
          </a:xfrm>
        </p:spPr>
        <p:txBody>
          <a:bodyPr anchor="ctr">
            <a:normAutofit/>
          </a:bodyPr>
          <a:lstStyle>
            <a:lvl1pPr marL="0" indent="0" algn="ctr">
              <a:buNone/>
              <a:defRPr sz="2100">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en-US" dirty="0"/>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3999311" y="5883279"/>
            <a:ext cx="32430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7" name="圖片 6"/>
          <p:cNvPicPr>
            <a:picLocks noChangeAspect="1"/>
          </p:cNvPicPr>
          <p:nvPr userDrawn="1"/>
        </p:nvPicPr>
        <p:blipFill>
          <a:blip r:embed="rId2"/>
          <a:stretch>
            <a:fillRect/>
          </a:stretch>
        </p:blipFill>
        <p:spPr>
          <a:xfrm>
            <a:off x="307515" y="5384800"/>
            <a:ext cx="1032914" cy="1084045"/>
          </a:xfrm>
          <a:prstGeom prst="rect">
            <a:avLst/>
          </a:prstGeom>
        </p:spPr>
      </p:pic>
    </p:spTree>
    <p:extLst>
      <p:ext uri="{BB962C8B-B14F-4D97-AF65-F5344CB8AC3E}">
        <p14:creationId xmlns:p14="http://schemas.microsoft.com/office/powerpoint/2010/main" val="54609908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13235" y="4732865"/>
            <a:ext cx="7514033" cy="566738"/>
          </a:xfrm>
        </p:spPr>
        <p:txBody>
          <a:bodyPr anchor="b">
            <a:normAutofit/>
          </a:bodyPr>
          <a:lstStyle>
            <a:lvl1pPr algn="ctr">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789510"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113235" y="5299603"/>
            <a:ext cx="7514033"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6" name="Footer Placeholder 5"/>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9"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1455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1113236" y="685800"/>
            <a:ext cx="7514033" cy="3048000"/>
          </a:xfrm>
        </p:spPr>
        <p:txBody>
          <a:bodyPr anchor="ctr">
            <a:normAutofit/>
          </a:bodyPr>
          <a:lstStyle>
            <a:lvl1pPr algn="ctr">
              <a:defRPr sz="32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13236" y="4343400"/>
            <a:ext cx="7514035"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8"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6225"/>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14" name="TextBox 13"/>
          <p:cNvSpPr txBox="1"/>
          <p:nvPr/>
        </p:nvSpPr>
        <p:spPr>
          <a:xfrm>
            <a:off x="1198960"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0070"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656161" y="685801"/>
            <a:ext cx="6742509" cy="2743199"/>
          </a:xfrm>
        </p:spPr>
        <p:txBody>
          <a:bodyPr anchor="ctr">
            <a:normAutofit/>
          </a:bodyPr>
          <a:lstStyle>
            <a:lvl1pPr algn="ctr">
              <a:defRPr sz="3200" b="0" cap="none">
                <a:solidFill>
                  <a:schemeClr val="tx1"/>
                </a:solidFill>
              </a:defRPr>
            </a:lvl1pPr>
          </a:lstStyle>
          <a:p>
            <a:r>
              <a:rPr lang="zh-TW" altLang="en-US" smtClean="0"/>
              <a:t>按一下以編輯母片標題樣式</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1113235" y="4343400"/>
            <a:ext cx="751403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12"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5656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13236" y="3308581"/>
            <a:ext cx="7514032" cy="1468800"/>
          </a:xfrm>
        </p:spPr>
        <p:txBody>
          <a:bodyPr anchor="b">
            <a:normAutofit/>
          </a:bodyPr>
          <a:lstStyle>
            <a:lvl1pPr algn="r">
              <a:defRPr sz="32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13235" y="4777381"/>
            <a:ext cx="751403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8"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3324"/>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1198960"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0070"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656161" y="685801"/>
            <a:ext cx="6742509" cy="2743199"/>
          </a:xfrm>
        </p:spPr>
        <p:txBody>
          <a:bodyPr anchor="ctr">
            <a:normAutofit/>
          </a:bodyPr>
          <a:lstStyle>
            <a:lvl1pPr algn="ctr">
              <a:defRPr sz="3200" b="0" cap="none">
                <a:solidFill>
                  <a:schemeClr val="tx1"/>
                </a:solidFill>
              </a:defRPr>
            </a:lvl1pPr>
          </a:lstStyle>
          <a:p>
            <a:r>
              <a:rPr lang="zh-TW" altLang="en-US" smtClean="0"/>
              <a:t>按一下以編輯母片標題樣式</a:t>
            </a:r>
            <a:endParaRPr lang="en-US" dirty="0"/>
          </a:p>
        </p:txBody>
      </p:sp>
      <p:sp>
        <p:nvSpPr>
          <p:cNvPr id="10" name="Text Placeholder 9"/>
          <p:cNvSpPr>
            <a:spLocks noGrp="1"/>
          </p:cNvSpPr>
          <p:nvPr>
            <p:ph type="body" sz="quarter" idx="13"/>
          </p:nvPr>
        </p:nvSpPr>
        <p:spPr>
          <a:xfrm>
            <a:off x="1113236" y="3886200"/>
            <a:ext cx="7514032"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zh-TW" altLang="en-US" smtClean="0"/>
              <a:t>按一下以編輯母片文字樣式</a:t>
            </a:r>
          </a:p>
        </p:txBody>
      </p:sp>
      <p:sp>
        <p:nvSpPr>
          <p:cNvPr id="3" name="Text Placeholder 2"/>
          <p:cNvSpPr>
            <a:spLocks noGrp="1"/>
          </p:cNvSpPr>
          <p:nvPr>
            <p:ph type="body" idx="1"/>
          </p:nvPr>
        </p:nvSpPr>
        <p:spPr>
          <a:xfrm>
            <a:off x="1113235" y="4775200"/>
            <a:ext cx="7514032"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12"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9814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5"/>
            <a:ext cx="7514034" cy="2727325"/>
          </a:xfrm>
        </p:spPr>
        <p:txBody>
          <a:bodyPr vert="horz" lIns="91440" tIns="45720" rIns="91440" bIns="45720" rtlCol="0" anchor="ctr">
            <a:normAutofit/>
          </a:bodyPr>
          <a:lstStyle>
            <a:lvl1pPr>
              <a:defRPr lang="en-US" b="0" dirty="0"/>
            </a:lvl1pPr>
          </a:lstStyle>
          <a:p>
            <a:pPr marL="0" lvl="0"/>
            <a:r>
              <a:rPr lang="zh-TW" altLang="en-US" smtClean="0"/>
              <a:t>按一下以編輯母片標題樣式</a:t>
            </a:r>
            <a:endParaRPr lang="en-US" dirty="0"/>
          </a:p>
        </p:txBody>
      </p:sp>
      <p:sp>
        <p:nvSpPr>
          <p:cNvPr id="10" name="Text Placeholder 9"/>
          <p:cNvSpPr>
            <a:spLocks noGrp="1"/>
          </p:cNvSpPr>
          <p:nvPr>
            <p:ph type="body" sz="quarter" idx="13"/>
          </p:nvPr>
        </p:nvSpPr>
        <p:spPr>
          <a:xfrm>
            <a:off x="1113236"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smtClean="0"/>
              <a:t>按一下以編輯母片文字樣式</a:t>
            </a:r>
          </a:p>
        </p:txBody>
      </p:sp>
      <p:sp>
        <p:nvSpPr>
          <p:cNvPr id="3" name="Text Placeholder 2"/>
          <p:cNvSpPr>
            <a:spLocks noGrp="1"/>
          </p:cNvSpPr>
          <p:nvPr>
            <p:ph type="body" idx="1"/>
          </p:nvPr>
        </p:nvSpPr>
        <p:spPr>
          <a:xfrm>
            <a:off x="1113235" y="4343400"/>
            <a:ext cx="7514035"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9"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921439"/>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8"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4583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113235" y="685800"/>
            <a:ext cx="6014807" cy="5105400"/>
          </a:xfrm>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8"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49093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341784"/>
            <a:ext cx="7467600" cy="1143000"/>
          </a:xfrm>
        </p:spPr>
        <p:txBody>
          <a:bodyPr>
            <a:normAutofit/>
          </a:bodyPr>
          <a:lstStyle>
            <a:lvl1pPr algn="ctr" rtl="0" eaLnBrk="0" fontAlgn="base" hangingPunct="0">
              <a:spcBef>
                <a:spcPct val="0"/>
              </a:spcBef>
              <a:spcAft>
                <a:spcPct val="0"/>
              </a:spcAft>
              <a:defRPr lang="en-US" sz="4000" b="1" kern="1200" cap="small" dirty="0">
                <a:solidFill>
                  <a:srgbClr val="8A0000"/>
                </a:solidFill>
                <a:effectLst>
                  <a:outerShdw blurRad="38100" dist="38100" dir="2700000" algn="tl">
                    <a:srgbClr val="000000">
                      <a:alpha val="43137"/>
                    </a:srgbClr>
                  </a:outerShdw>
                </a:effectLst>
                <a:latin typeface="微軟正黑體" pitchFamily="34" charset="-120"/>
                <a:ea typeface="微軟正黑體" pitchFamily="34" charset="-120"/>
                <a:cs typeface="+mj-cs"/>
              </a:defRPr>
            </a:lvl1pPr>
          </a:lstStyle>
          <a:p>
            <a:r>
              <a:rPr lang="zh-TW" altLang="en-US" dirty="0" smtClean="0"/>
              <a:t>按一下以編輯母片標題樣式</a:t>
            </a:r>
            <a:endParaRPr lang="en-US" dirty="0"/>
          </a:p>
        </p:txBody>
      </p:sp>
      <p:sp>
        <p:nvSpPr>
          <p:cNvPr id="3" name="日期版面配置區 5"/>
          <p:cNvSpPr>
            <a:spLocks noGrp="1"/>
          </p:cNvSpPr>
          <p:nvPr>
            <p:ph type="dt" sz="half" idx="10"/>
          </p:nvPr>
        </p:nvSpPr>
        <p:spPr>
          <a:xfrm rot="5400000">
            <a:off x="7589045" y="1081881"/>
            <a:ext cx="2011362" cy="384175"/>
          </a:xfrm>
          <a:prstGeom prst="rect">
            <a:avLst/>
          </a:prstGeom>
        </p:spPr>
        <p:txBody>
          <a:bodyPr rtlCol="0"/>
          <a:lstStyle>
            <a:lvl1pPr>
              <a:defRPr/>
            </a:lvl1pPr>
          </a:lstStyle>
          <a:p>
            <a:pPr>
              <a:defRPr/>
            </a:pPr>
            <a:fld id="{0E8E47DE-F55B-4AF1-82A5-3F55571B8268}" type="datetimeFigureOut">
              <a:rPr lang="zh-TW" altLang="en-US"/>
              <a:pPr>
                <a:defRPr/>
              </a:pPr>
              <a:t>2014/11/20</a:t>
            </a:fld>
            <a:endParaRPr lang="zh-TW" altLang="en-US"/>
          </a:p>
        </p:txBody>
      </p:sp>
      <p:sp>
        <p:nvSpPr>
          <p:cNvPr id="4" name="投影片編號版面配置區 6"/>
          <p:cNvSpPr>
            <a:spLocks noGrp="1"/>
          </p:cNvSpPr>
          <p:nvPr>
            <p:ph type="sldNum" sz="quarter" idx="11"/>
          </p:nvPr>
        </p:nvSpPr>
        <p:spPr>
          <a:xfrm>
            <a:off x="8129588" y="5734050"/>
            <a:ext cx="609600" cy="520700"/>
          </a:xfrm>
          <a:prstGeom prst="rect">
            <a:avLst/>
          </a:prstGeom>
        </p:spPr>
        <p:txBody>
          <a:bodyPr rtlCol="0"/>
          <a:lstStyle>
            <a:lvl1pPr>
              <a:defRPr/>
            </a:lvl1pPr>
          </a:lstStyle>
          <a:p>
            <a:pPr>
              <a:defRPr/>
            </a:pPr>
            <a:fld id="{FF354179-433C-4FDF-950D-ABAFACB6B15B}" type="slidenum">
              <a:rPr lang="zh-TW" altLang="en-US"/>
              <a:pPr>
                <a:defRPr/>
              </a:pPr>
              <a:t>‹#›</a:t>
            </a:fld>
            <a:endParaRPr lang="zh-TW" altLang="en-US" dirty="0"/>
          </a:p>
        </p:txBody>
      </p:sp>
      <p:sp>
        <p:nvSpPr>
          <p:cNvPr id="5" name="頁尾版面配置區 7"/>
          <p:cNvSpPr>
            <a:spLocks noGrp="1"/>
          </p:cNvSpPr>
          <p:nvPr>
            <p:ph type="ftr" sz="quarter" idx="12"/>
          </p:nvPr>
        </p:nvSpPr>
        <p:spPr>
          <a:xfrm rot="5400000">
            <a:off x="6989763" y="3736975"/>
            <a:ext cx="3200400" cy="365125"/>
          </a:xfrm>
          <a:prstGeom prst="rect">
            <a:avLst/>
          </a:prstGeom>
        </p:spPr>
        <p:txBody>
          <a:bodyPr rtlCol="0"/>
          <a:lstStyle>
            <a:lvl1pPr>
              <a:defRPr/>
            </a:lvl1pPr>
          </a:lstStyle>
          <a:p>
            <a:pPr>
              <a:defRPr/>
            </a:pPr>
            <a:endParaRPr lang="zh-TW" altLang="en-US"/>
          </a:p>
        </p:txBody>
      </p:sp>
      <p:sp>
        <p:nvSpPr>
          <p:cNvPr id="6" name="內容版面配置區 7"/>
          <p:cNvSpPr>
            <a:spLocks noGrp="1"/>
          </p:cNvSpPr>
          <p:nvPr>
            <p:ph sz="quarter" idx="1"/>
          </p:nvPr>
        </p:nvSpPr>
        <p:spPr>
          <a:xfrm>
            <a:off x="467544" y="1656965"/>
            <a:ext cx="7467600" cy="4796371"/>
          </a:xfrm>
        </p:spPr>
        <p:txBody>
          <a:bodyPr/>
          <a:lstStyle>
            <a:lvl1pPr>
              <a:lnSpc>
                <a:spcPct val="130000"/>
              </a:lnSpc>
              <a:defRPr>
                <a:latin typeface="微軟正黑體" pitchFamily="34" charset="-120"/>
                <a:ea typeface="微軟正黑體" pitchFamily="34" charset="-120"/>
              </a:defRPr>
            </a:lvl1pPr>
            <a:lvl2pPr>
              <a:lnSpc>
                <a:spcPct val="130000"/>
              </a:lnSpc>
              <a:defRPr>
                <a:latin typeface="微軟正黑體" pitchFamily="34" charset="-120"/>
                <a:ea typeface="微軟正黑體" pitchFamily="34" charset="-120"/>
              </a:defRPr>
            </a:lvl2pPr>
            <a:lvl3pPr>
              <a:lnSpc>
                <a:spcPct val="130000"/>
              </a:lnSpc>
              <a:defRPr>
                <a:latin typeface="微軟正黑體" pitchFamily="34" charset="-120"/>
                <a:ea typeface="微軟正黑體" pitchFamily="34" charset="-120"/>
              </a:defRPr>
            </a:lvl3pPr>
            <a:lvl4pPr>
              <a:lnSpc>
                <a:spcPct val="130000"/>
              </a:lnSpc>
              <a:defRPr>
                <a:latin typeface="微軟正黑體" pitchFamily="34" charset="-120"/>
                <a:ea typeface="微軟正黑體" pitchFamily="34" charset="-120"/>
              </a:defRPr>
            </a:lvl4pPr>
            <a:lvl5pPr>
              <a:lnSpc>
                <a:spcPct val="130000"/>
              </a:lnSpc>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Tree>
    <p:extLst>
      <p:ext uri="{BB962C8B-B14F-4D97-AF65-F5344CB8AC3E}">
        <p14:creationId xmlns:p14="http://schemas.microsoft.com/office/powerpoint/2010/main" val="417538720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1113235" y="12704"/>
            <a:ext cx="7802165" cy="1752599"/>
          </a:xfrm>
        </p:spPr>
        <p:txBody>
          <a:bodyPr/>
          <a:lstStyle>
            <a:lvl1pPr algn="ctr">
              <a:defRPr b="1">
                <a:latin typeface="王漢宗超明體繁" panose="02020300000000000000" pitchFamily="18" charset="-120"/>
                <a:ea typeface="王漢宗超明體繁" panose="02020300000000000000" pitchFamily="18" charset="-120"/>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a:xfrm>
            <a:off x="1087834" y="1955800"/>
            <a:ext cx="7852966" cy="4673600"/>
          </a:xfrm>
        </p:spPr>
        <p:txBody>
          <a:bodyPr anchor="ctr"/>
          <a:lstStyle>
            <a:lvl1pPr>
              <a:defRPr>
                <a:latin typeface="王漢宗顏楷體繁" panose="02000500000000000000" pitchFamily="2" charset="-120"/>
                <a:ea typeface="王漢宗顏楷體繁" panose="02000500000000000000" pitchFamily="2" charset="-120"/>
              </a:defRPr>
            </a:lvl1pPr>
            <a:lvl2pPr>
              <a:defRPr>
                <a:latin typeface="王漢宗顏楷體繁" panose="02000500000000000000" pitchFamily="2" charset="-120"/>
                <a:ea typeface="王漢宗顏楷體繁" panose="02000500000000000000" pitchFamily="2" charset="-120"/>
              </a:defRPr>
            </a:lvl2pPr>
            <a:lvl3pPr>
              <a:defRPr>
                <a:latin typeface="王漢宗顏楷體繁" panose="02000500000000000000" pitchFamily="2" charset="-120"/>
                <a:ea typeface="王漢宗顏楷體繁" panose="02000500000000000000" pitchFamily="2" charset="-120"/>
              </a:defRPr>
            </a:lvl3pPr>
            <a:lvl4pPr>
              <a:defRPr>
                <a:latin typeface="王漢宗顏楷體繁" panose="02000500000000000000" pitchFamily="2" charset="-120"/>
                <a:ea typeface="王漢宗顏楷體繁" panose="02000500000000000000" pitchFamily="2" charset="-120"/>
              </a:defRPr>
            </a:lvl4pPr>
            <a:lvl5pPr>
              <a:defRPr>
                <a:latin typeface="王漢宗顏楷體繁" panose="02000500000000000000" pitchFamily="2" charset="-120"/>
                <a:ea typeface="王漢宗顏楷體繁" panose="02000500000000000000" pitchFamily="2"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pic>
        <p:nvPicPr>
          <p:cNvPr id="7"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27050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929210" y="1489062"/>
            <a:ext cx="6698060" cy="2110382"/>
          </a:xfrm>
        </p:spPr>
        <p:txBody>
          <a:bodyPr anchor="ctr"/>
          <a:lstStyle>
            <a:lvl1pPr algn="ctr">
              <a:defRPr sz="4000" b="0" cap="none">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en-US" dirty="0"/>
          </a:p>
        </p:txBody>
      </p:sp>
      <p:sp>
        <p:nvSpPr>
          <p:cNvPr id="3" name="Text Placeholder 2"/>
          <p:cNvSpPr>
            <a:spLocks noGrp="1"/>
          </p:cNvSpPr>
          <p:nvPr>
            <p:ph type="body" idx="1"/>
          </p:nvPr>
        </p:nvSpPr>
        <p:spPr>
          <a:xfrm>
            <a:off x="1929208" y="4364186"/>
            <a:ext cx="6698061" cy="663999"/>
          </a:xfrm>
        </p:spPr>
        <p:txBody>
          <a:bodyPr anchor="ctr">
            <a:normAutofit/>
          </a:bodyPr>
          <a:lstStyle>
            <a:lvl1pPr marL="0" indent="0" algn="ctr">
              <a:buNone/>
              <a:defRPr sz="2000">
                <a:solidFill>
                  <a:schemeClr val="tx1"/>
                </a:solidFill>
                <a:latin typeface="微軟正黑體" panose="020B0604030504040204" pitchFamily="34" charset="-120"/>
                <a:ea typeface="微軟正黑體" panose="020B0604030504040204"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smtClean="0"/>
              <a:t>按一下以編輯母片文字樣式</a:t>
            </a:r>
          </a:p>
        </p:txBody>
      </p:sp>
      <p:sp>
        <p:nvSpPr>
          <p:cNvPr id="4" name="Date Placeholder 3"/>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5" name="Footer Placeholder 4"/>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8"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11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4"/>
            <a:ext cx="7514035" cy="1752599"/>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113237" y="2667004"/>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6" name="Footer Placeholder 5"/>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9"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2792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329136" y="2658533"/>
            <a:ext cx="34553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113233" y="3335338"/>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955975" y="3335338"/>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8" name="Footer Placeholder 7"/>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9" name="Slide Number Placeholder 8"/>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11"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3460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4" name="Footer Placeholder 3"/>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5" name="Slide Number Placeholder 4"/>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7"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9344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3" name="Footer Placeholder 2"/>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4" name="Slide Number Placeholder 3"/>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6"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7577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113236" y="1600200"/>
            <a:ext cx="2661840" cy="1371600"/>
          </a:xfrm>
        </p:spPr>
        <p:txBody>
          <a:bodyPr anchor="b">
            <a:normAutofit/>
          </a:bodyPr>
          <a:lstStyle>
            <a:lvl1pPr algn="ctr">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946526" y="685804"/>
            <a:ext cx="4680743"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113236" y="2971800"/>
            <a:ext cx="2661840"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6" name="Footer Placeholder 5"/>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8"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63771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112044" y="1752600"/>
            <a:ext cx="4069619" cy="1371600"/>
          </a:xfrm>
        </p:spPr>
        <p:txBody>
          <a:bodyPr anchor="b">
            <a:normAutofit/>
          </a:bodyPr>
          <a:lstStyle>
            <a:lvl1pPr algn="ctr">
              <a:defRPr sz="2800" b="0"/>
            </a:lvl1pPr>
          </a:lstStyle>
          <a:p>
            <a:r>
              <a:rPr lang="zh-TW" altLang="en-US" smtClean="0"/>
              <a:t>按一下以編輯母片標題樣式</a:t>
            </a:r>
            <a:endParaRPr lang="en-US" dirty="0"/>
          </a:p>
        </p:txBody>
      </p:sp>
      <p:sp>
        <p:nvSpPr>
          <p:cNvPr id="14" name="Picture Placeholder 2"/>
          <p:cNvSpPr>
            <a:spLocks noGrp="1" noChangeAspect="1"/>
          </p:cNvSpPr>
          <p:nvPr>
            <p:ph type="pic" idx="1"/>
          </p:nvPr>
        </p:nvSpPr>
        <p:spPr>
          <a:xfrm>
            <a:off x="5696013"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112044" y="3124199"/>
            <a:ext cx="406961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7299492" y="5883279"/>
            <a:ext cx="857250" cy="365125"/>
          </a:xfrm>
          <a:prstGeom prst="rect">
            <a:avLst/>
          </a:prstGeom>
        </p:spPr>
        <p:txBody>
          <a:bodyPr/>
          <a:lstStyle/>
          <a:p>
            <a:fld id="{46DBAF32-E1C1-4D76-BB0D-9CBBA1D46ABA}" type="datetimeFigureOut">
              <a:rPr lang="zh-TW" altLang="en-US" smtClean="0"/>
              <a:t>2014/11/20</a:t>
            </a:fld>
            <a:endParaRPr lang="zh-TW" altLang="en-US"/>
          </a:p>
        </p:txBody>
      </p:sp>
      <p:sp>
        <p:nvSpPr>
          <p:cNvPr id="6" name="Footer Placeholder 5"/>
          <p:cNvSpPr>
            <a:spLocks noGrp="1"/>
          </p:cNvSpPr>
          <p:nvPr>
            <p:ph type="ftr" sz="quarter" idx="11"/>
          </p:nvPr>
        </p:nvSpPr>
        <p:spPr>
          <a:xfrm>
            <a:off x="1929212" y="5883279"/>
            <a:ext cx="5313133"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8213894" y="5883279"/>
            <a:ext cx="413375" cy="365125"/>
          </a:xfrm>
          <a:prstGeom prst="rect">
            <a:avLst/>
          </a:prstGeom>
        </p:spPr>
        <p:txBody>
          <a:bodyPr/>
          <a:lstStyle/>
          <a:p>
            <a:fld id="{55F52696-E995-4CAA-9240-ECF020A9BA30}" type="slidenum">
              <a:rPr lang="zh-TW" altLang="en-US" smtClean="0"/>
              <a:t>‹#›</a:t>
            </a:fld>
            <a:endParaRPr lang="zh-TW" altLang="en-US"/>
          </a:p>
        </p:txBody>
      </p:sp>
      <p:pic>
        <p:nvPicPr>
          <p:cNvPr id="9" name="Picture 4" descr="E:\Projects\Lanyu\基金會資料\lanyu logo\b.gi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1905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gi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3"/>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5" y="12704"/>
            <a:ext cx="7878365" cy="1752599"/>
          </a:xfrm>
          <a:prstGeom prst="rect">
            <a:avLst/>
          </a:prstGeom>
          <a:effectLst/>
        </p:spPr>
        <p:txBody>
          <a:bodyPr vert="horz" lIns="91440" tIns="45720" rIns="91440" bIns="45720" rtlCol="0" anchor="ctr">
            <a:normAutofit/>
          </a:bodyPr>
          <a:lstStyle/>
          <a:p>
            <a:r>
              <a:rPr lang="zh-TW" altLang="en-US" dirty="0" smtClean="0"/>
              <a:t>按一下以編輯母片標題樣式</a:t>
            </a:r>
            <a:endParaRPr lang="en-US" dirty="0"/>
          </a:p>
        </p:txBody>
      </p:sp>
      <p:sp>
        <p:nvSpPr>
          <p:cNvPr id="3" name="Text Placeholder 2"/>
          <p:cNvSpPr>
            <a:spLocks noGrp="1"/>
          </p:cNvSpPr>
          <p:nvPr>
            <p:ph type="body" idx="1"/>
          </p:nvPr>
        </p:nvSpPr>
        <p:spPr>
          <a:xfrm>
            <a:off x="1113234" y="1943104"/>
            <a:ext cx="7878366" cy="4563125"/>
          </a:xfrm>
          <a:prstGeom prst="rect">
            <a:avLst/>
          </a:prstGeom>
        </p:spPr>
        <p:txBody>
          <a:bodyPr vert="horz" lIns="91440" tIns="45720" rIns="91440" bIns="45720" rtlCol="0" anchor="ctr">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pic>
        <p:nvPicPr>
          <p:cNvPr id="14" name="Picture 4" descr="E:\Projects\Lanyu\基金會資料\lanyu logo\b.gif"/>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71048" y="6248399"/>
            <a:ext cx="493851" cy="5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7588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709"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000" kern="1200" cap="none">
          <a:ln w="3175" cmpd="sng">
            <a:noFill/>
          </a:ln>
          <a:solidFill>
            <a:schemeClr val="tx1"/>
          </a:solidFill>
          <a:effectLst/>
          <a:latin typeface="王漢宗超明體繁" panose="02020300000000000000" pitchFamily="18" charset="-120"/>
          <a:ea typeface="王漢宗超明體繁" panose="02020300000000000000" pitchFamily="18"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王漢宗顏楷體繁" panose="02000500000000000000" pitchFamily="2" charset="-120"/>
          <a:ea typeface="王漢宗顏楷體繁" panose="02000500000000000000" pitchFamily="2" charset="-120"/>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王漢宗顏楷體繁" panose="02000500000000000000" pitchFamily="2" charset="-120"/>
          <a:ea typeface="王漢宗顏楷體繁" panose="02000500000000000000" pitchFamily="2" charset="-120"/>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王漢宗顏楷體繁" panose="02000500000000000000" pitchFamily="2" charset="-120"/>
          <a:ea typeface="王漢宗顏楷體繁" panose="02000500000000000000" pitchFamily="2" charset="-120"/>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王漢宗顏楷體繁" panose="02000500000000000000" pitchFamily="2" charset="-120"/>
          <a:ea typeface="王漢宗顏楷體繁" panose="02000500000000000000" pitchFamily="2" charset="-120"/>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王漢宗顏楷體繁" panose="02000500000000000000" pitchFamily="2" charset="-120"/>
          <a:ea typeface="王漢宗顏楷體繁" panose="02000500000000000000" pitchFamily="2" charset="-120"/>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jpeg"/><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png"/><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png"/><Relationship Id="rId3"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 Id="rId3"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1.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18.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ctrTitle"/>
          </p:nvPr>
        </p:nvSpPr>
        <p:spPr>
          <a:xfrm>
            <a:off x="1596375" y="781611"/>
            <a:ext cx="7247820" cy="3159890"/>
          </a:xfrm>
        </p:spPr>
        <p:txBody>
          <a:bodyPr>
            <a:normAutofit fontScale="90000"/>
          </a:bodyPr>
          <a:lstStyle/>
          <a:p>
            <a:pPr>
              <a:lnSpc>
                <a:spcPct val="130000"/>
              </a:lnSpc>
              <a:spcBef>
                <a:spcPts val="1200"/>
              </a:spcBef>
            </a:pPr>
            <a:r>
              <a:rPr lang="zh-TW" altLang="en-US" sz="5300" b="1" dirty="0" smtClean="0"/>
              <a:t>「</a:t>
            </a:r>
            <a:r>
              <a:rPr lang="zh-TW" altLang="en-US" sz="5300" b="1" dirty="0" smtClean="0">
                <a:effectLst>
                  <a:outerShdw blurRad="38100" dist="38100" dir="2700000" algn="tl">
                    <a:srgbClr val="000000">
                      <a:alpha val="43137"/>
                    </a:srgbClr>
                  </a:outerShdw>
                </a:effectLst>
              </a:rPr>
              <a:t>蘭嶼</a:t>
            </a:r>
            <a:r>
              <a:rPr lang="zh-TW" altLang="en-US" sz="5300" b="1" dirty="0" smtClean="0">
                <a:solidFill>
                  <a:srgbClr val="C00000"/>
                </a:solidFill>
                <a:effectLst>
                  <a:outerShdw blurRad="38100" dist="38100" dir="2700000" algn="tl">
                    <a:srgbClr val="000000">
                      <a:alpha val="43137"/>
                    </a:srgbClr>
                  </a:outerShdw>
                </a:effectLst>
              </a:rPr>
              <a:t>特定區</a:t>
            </a:r>
            <a:r>
              <a:rPr lang="zh-TW" altLang="en-US" sz="5300" b="1" dirty="0" smtClean="0">
                <a:effectLst>
                  <a:outerShdw blurRad="38100" dist="38100" dir="2700000" algn="tl">
                    <a:srgbClr val="000000">
                      <a:alpha val="43137"/>
                    </a:srgbClr>
                  </a:outerShdw>
                </a:effectLst>
              </a:rPr>
              <a:t>計畫</a:t>
            </a:r>
            <a:r>
              <a:rPr lang="zh-TW" altLang="en-US" sz="5300" b="1" dirty="0" smtClean="0"/>
              <a:t>」</a:t>
            </a:r>
            <a:r>
              <a:rPr lang="en-US" altLang="zh-TW" sz="5300" b="1" dirty="0" smtClean="0"/>
              <a:t/>
            </a:r>
            <a:br>
              <a:rPr lang="en-US" altLang="zh-TW" sz="5300" b="1" dirty="0" smtClean="0"/>
            </a:br>
            <a:r>
              <a:rPr lang="zh-TW" altLang="en-US" sz="5300" b="1" dirty="0" smtClean="0">
                <a:effectLst>
                  <a:outerShdw blurRad="38100" dist="38100" dir="2700000" algn="tl">
                    <a:srgbClr val="000000">
                      <a:alpha val="43137"/>
                    </a:srgbClr>
                  </a:outerShdw>
                </a:effectLst>
              </a:rPr>
              <a:t>與</a:t>
            </a:r>
            <a:r>
              <a:rPr lang="en-US" altLang="zh-TW" sz="5300" b="1" dirty="0" smtClean="0">
                <a:effectLst>
                  <a:outerShdw blurRad="38100" dist="38100" dir="2700000" algn="tl">
                    <a:srgbClr val="000000">
                      <a:alpha val="43137"/>
                    </a:srgbClr>
                  </a:outerShdw>
                </a:effectLst>
              </a:rPr>
              <a:t/>
            </a:r>
            <a:br>
              <a:rPr lang="en-US" altLang="zh-TW" sz="5300" b="1" dirty="0" smtClean="0">
                <a:effectLst>
                  <a:outerShdw blurRad="38100" dist="38100" dir="2700000" algn="tl">
                    <a:srgbClr val="000000">
                      <a:alpha val="43137"/>
                    </a:srgbClr>
                  </a:outerShdw>
                </a:effectLst>
              </a:rPr>
            </a:br>
            <a:r>
              <a:rPr lang="zh-TW" altLang="en-US" sz="5300" b="1" dirty="0" smtClean="0"/>
              <a:t>「</a:t>
            </a:r>
            <a:r>
              <a:rPr lang="zh-TW" altLang="en-US" sz="5300" b="1" dirty="0" smtClean="0">
                <a:effectLst>
                  <a:outerShdw blurRad="38100" dist="38100" dir="2700000" algn="tl">
                    <a:srgbClr val="000000">
                      <a:alpha val="43137"/>
                    </a:srgbClr>
                  </a:outerShdw>
                </a:effectLst>
              </a:rPr>
              <a:t>原住民</a:t>
            </a:r>
            <a:r>
              <a:rPr lang="zh-TW" altLang="en-US" sz="5300" b="1" dirty="0" smtClean="0">
                <a:solidFill>
                  <a:srgbClr val="C00000"/>
                </a:solidFill>
                <a:effectLst>
                  <a:outerShdw blurRad="38100" dist="38100" dir="2700000" algn="tl">
                    <a:srgbClr val="000000">
                      <a:alpha val="43137"/>
                    </a:srgbClr>
                  </a:outerShdw>
                </a:effectLst>
              </a:rPr>
              <a:t>特定區域</a:t>
            </a:r>
            <a:r>
              <a:rPr lang="zh-TW" altLang="en-US" sz="5300" b="1" dirty="0" smtClean="0"/>
              <a:t>」</a:t>
            </a:r>
            <a:r>
              <a:rPr lang="zh-TW" altLang="en-US" sz="5300" b="1" dirty="0" smtClean="0">
                <a:effectLst>
                  <a:outerShdw blurRad="38100" dist="38100" dir="2700000" algn="tl">
                    <a:srgbClr val="000000">
                      <a:alpha val="43137"/>
                    </a:srgbClr>
                  </a:outerShdw>
                </a:effectLst>
              </a:rPr>
              <a:t>議題</a:t>
            </a:r>
            <a:r>
              <a:rPr lang="en-US" altLang="zh-TW" sz="4800" b="1" dirty="0" smtClean="0">
                <a:effectLst>
                  <a:outerShdw blurRad="38100" dist="38100" dir="2700000" algn="tl">
                    <a:srgbClr val="000000">
                      <a:alpha val="43137"/>
                    </a:srgbClr>
                  </a:outerShdw>
                </a:effectLst>
              </a:rPr>
              <a:t/>
            </a:r>
            <a:br>
              <a:rPr lang="en-US" altLang="zh-TW" sz="4800" b="1" dirty="0" smtClean="0">
                <a:effectLst>
                  <a:outerShdw blurRad="38100" dist="38100" dir="2700000" algn="tl">
                    <a:srgbClr val="000000">
                      <a:alpha val="43137"/>
                    </a:srgbClr>
                  </a:outerShdw>
                </a:effectLst>
              </a:rPr>
            </a:br>
            <a:endParaRPr lang="zh-TW" altLang="en-US" sz="3200" b="1" dirty="0"/>
          </a:p>
        </p:txBody>
      </p:sp>
      <p:sp>
        <p:nvSpPr>
          <p:cNvPr id="7" name="副標題 6"/>
          <p:cNvSpPr>
            <a:spLocks noGrp="1"/>
          </p:cNvSpPr>
          <p:nvPr>
            <p:ph type="subTitle" idx="1"/>
          </p:nvPr>
        </p:nvSpPr>
        <p:spPr>
          <a:xfrm>
            <a:off x="3187700" y="4136059"/>
            <a:ext cx="5372100" cy="2455242"/>
          </a:xfrm>
        </p:spPr>
        <p:txBody>
          <a:bodyPr>
            <a:normAutofit/>
          </a:bodyPr>
          <a:lstStyle/>
          <a:p>
            <a:pPr algn="r">
              <a:spcAft>
                <a:spcPts val="2400"/>
              </a:spcAft>
            </a:pPr>
            <a:r>
              <a:rPr lang="zh-TW" altLang="en-US" sz="3200" dirty="0" smtClean="0">
                <a:solidFill>
                  <a:schemeClr val="tx1">
                    <a:lumMod val="85000"/>
                    <a:lumOff val="15000"/>
                  </a:schemeClr>
                </a:solidFill>
              </a:rPr>
              <a:t>林嘉男</a:t>
            </a:r>
            <a:endParaRPr lang="en-US" altLang="zh-TW" sz="3200" dirty="0" smtClean="0">
              <a:solidFill>
                <a:schemeClr val="tx1">
                  <a:lumMod val="85000"/>
                  <a:lumOff val="15000"/>
                </a:schemeClr>
              </a:solidFill>
            </a:endParaRPr>
          </a:p>
          <a:p>
            <a:pPr algn="r"/>
            <a:r>
              <a:rPr lang="en-US" altLang="zh-TW" sz="2800" dirty="0" smtClean="0">
                <a:solidFill>
                  <a:srgbClr val="002060"/>
                </a:solidFill>
              </a:rPr>
              <a:t> </a:t>
            </a:r>
            <a:r>
              <a:rPr lang="zh-TW" altLang="en-US" sz="2800" dirty="0" smtClean="0">
                <a:solidFill>
                  <a:srgbClr val="002060"/>
                </a:solidFill>
              </a:rPr>
              <a:t>東清七號地自救會 </a:t>
            </a:r>
            <a:r>
              <a:rPr lang="en-US" altLang="zh-TW" sz="2800" dirty="0" smtClean="0">
                <a:solidFill>
                  <a:srgbClr val="002060"/>
                </a:solidFill>
              </a:rPr>
              <a:t>/ </a:t>
            </a:r>
            <a:r>
              <a:rPr lang="zh-TW" altLang="en-US" sz="2800" dirty="0" smtClean="0">
                <a:solidFill>
                  <a:srgbClr val="002060"/>
                </a:solidFill>
              </a:rPr>
              <a:t>台大</a:t>
            </a:r>
            <a:r>
              <a:rPr lang="zh-TW" altLang="en-US" sz="2800" dirty="0">
                <a:solidFill>
                  <a:srgbClr val="002060"/>
                </a:solidFill>
              </a:rPr>
              <a:t>地理系 </a:t>
            </a:r>
            <a:endParaRPr lang="en-US" altLang="zh-TW" sz="2800" dirty="0" smtClean="0">
              <a:solidFill>
                <a:srgbClr val="002060"/>
              </a:solidFill>
            </a:endParaRPr>
          </a:p>
          <a:p>
            <a:pPr algn="r"/>
            <a:r>
              <a:rPr lang="en-US" altLang="zh-TW" sz="2800" dirty="0" smtClean="0">
                <a:solidFill>
                  <a:srgbClr val="002060"/>
                </a:solidFill>
              </a:rPr>
              <a:t>2014.09.13</a:t>
            </a:r>
            <a:endParaRPr lang="zh-TW" altLang="en-US" sz="2800" dirty="0">
              <a:solidFill>
                <a:schemeClr val="tx1">
                  <a:lumMod val="85000"/>
                  <a:lumOff val="15000"/>
                </a:schemeClr>
              </a:solidFill>
            </a:endParaRPr>
          </a:p>
        </p:txBody>
      </p:sp>
    </p:spTree>
    <p:extLst>
      <p:ext uri="{BB962C8B-B14F-4D97-AF65-F5344CB8AC3E}">
        <p14:creationId xmlns:p14="http://schemas.microsoft.com/office/powerpoint/2010/main" val="11161343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an\Desktop\蘭嶼土地權屬.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84956" y="1651001"/>
            <a:ext cx="4159044" cy="4874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標題 1"/>
          <p:cNvSpPr>
            <a:spLocks noGrp="1"/>
          </p:cNvSpPr>
          <p:nvPr>
            <p:ph type="title"/>
          </p:nvPr>
        </p:nvSpPr>
        <p:spPr>
          <a:xfrm>
            <a:off x="1042408" y="0"/>
            <a:ext cx="7846583" cy="1642941"/>
          </a:xfrm>
        </p:spPr>
        <p:txBody>
          <a:bodyPr>
            <a:normAutofit/>
          </a:bodyPr>
          <a:lstStyle/>
          <a:p>
            <a:pPr>
              <a:lnSpc>
                <a:spcPct val="130000"/>
              </a:lnSpc>
              <a:spcBef>
                <a:spcPts val="4200"/>
              </a:spcBef>
            </a:pPr>
            <a:r>
              <a:rPr lang="zh-TW" altLang="en-US" sz="4900" b="1" dirty="0" smtClean="0">
                <a:latin typeface="微軟正黑體" panose="020B0604030504040204" pitchFamily="34" charset="-120"/>
                <a:ea typeface="微軟正黑體" panose="020B0604030504040204" pitchFamily="34" charset="-120"/>
              </a:rPr>
              <a:t>蘭嶼土地現況</a:t>
            </a:r>
            <a:r>
              <a:rPr lang="en-US" altLang="zh-TW" sz="4900" b="1" dirty="0" smtClean="0">
                <a:latin typeface="微軟正黑體" panose="020B0604030504040204" pitchFamily="34" charset="-120"/>
                <a:ea typeface="微軟正黑體" panose="020B0604030504040204" pitchFamily="34" charset="-120"/>
              </a:rPr>
              <a:t>-</a:t>
            </a:r>
            <a:r>
              <a:rPr lang="zh-TW" altLang="en-US" sz="4900" b="1" dirty="0" smtClean="0">
                <a:latin typeface="微軟正黑體" panose="020B0604030504040204" pitchFamily="34" charset="-120"/>
                <a:ea typeface="微軟正黑體" panose="020B0604030504040204" pitchFamily="34" charset="-120"/>
              </a:rPr>
              <a:t>地權</a:t>
            </a:r>
            <a:endParaRPr lang="zh-TW" altLang="en-US" sz="4800" b="1" dirty="0">
              <a:solidFill>
                <a:schemeClr val="tx1">
                  <a:lumMod val="75000"/>
                  <a:lumOff val="25000"/>
                </a:schemeClr>
              </a:solidFill>
              <a:latin typeface="微軟正黑體" pitchFamily="34" charset="-120"/>
              <a:ea typeface="微軟正黑體" pitchFamily="34" charset="-120"/>
              <a:cs typeface="+mn-cs"/>
            </a:endParaRPr>
          </a:p>
        </p:txBody>
      </p:sp>
      <p:sp>
        <p:nvSpPr>
          <p:cNvPr id="8" name="標題 1"/>
          <p:cNvSpPr txBox="1">
            <a:spLocks/>
          </p:cNvSpPr>
          <p:nvPr/>
        </p:nvSpPr>
        <p:spPr>
          <a:xfrm>
            <a:off x="698500" y="1638300"/>
            <a:ext cx="4482559" cy="4975950"/>
          </a:xfrm>
          <a:prstGeom prst="rect">
            <a:avLst/>
          </a:prstGeom>
          <a:effectLst/>
        </p:spPr>
        <p:txBody>
          <a:bodyPr vert="horz" lIns="91440" tIns="45720" rIns="91440" bIns="45720" rtlCol="0" anchor="t">
            <a:normAutofit fontScale="77500" lnSpcReduction="20000"/>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lgn="l">
              <a:lnSpc>
                <a:spcPct val="150000"/>
              </a:lnSpc>
              <a:spcBef>
                <a:spcPts val="1800"/>
              </a:spcBef>
              <a:buFont typeface="Arial" panose="020B0604020202020204" pitchFamily="34" charset="0"/>
              <a:buChar char="•"/>
            </a:pPr>
            <a:r>
              <a:rPr lang="zh-TW" altLang="en-US" sz="2400" dirty="0">
                <a:latin typeface="微軟正黑體" pitchFamily="34" charset="-120"/>
                <a:ea typeface="微軟正黑體" pitchFamily="34" charset="-120"/>
              </a:rPr>
              <a:t>全島</a:t>
            </a:r>
            <a:r>
              <a:rPr lang="en-US" altLang="zh-TW" sz="2400" dirty="0">
                <a:latin typeface="微軟正黑體" pitchFamily="34" charset="-120"/>
                <a:ea typeface="微軟正黑體" pitchFamily="34" charset="-120"/>
              </a:rPr>
              <a:t>100%</a:t>
            </a:r>
            <a:r>
              <a:rPr lang="zh-TW" altLang="en-US" sz="2400" dirty="0">
                <a:latin typeface="微軟正黑體" pitchFamily="34" charset="-120"/>
                <a:ea typeface="微軟正黑體" pitchFamily="34" charset="-120"/>
              </a:rPr>
              <a:t>為原住民保留地，其中</a:t>
            </a:r>
            <a:r>
              <a:rPr lang="en-US" altLang="zh-TW" sz="2400" dirty="0">
                <a:solidFill>
                  <a:srgbClr val="C00000"/>
                </a:solidFill>
                <a:latin typeface="微軟正黑體" pitchFamily="34" charset="-120"/>
                <a:ea typeface="微軟正黑體" pitchFamily="34" charset="-120"/>
              </a:rPr>
              <a:t>99.4%</a:t>
            </a:r>
            <a:r>
              <a:rPr lang="zh-TW" altLang="en-US" sz="2400" dirty="0">
                <a:latin typeface="微軟正黑體" pitchFamily="34" charset="-120"/>
                <a:ea typeface="微軟正黑體" pitchFamily="34" charset="-120"/>
              </a:rPr>
              <a:t>土地登記為</a:t>
            </a:r>
            <a:r>
              <a:rPr lang="zh-TW" altLang="en-US" sz="2400" dirty="0">
                <a:solidFill>
                  <a:srgbClr val="C00000"/>
                </a:solidFill>
                <a:latin typeface="微軟正黑體" pitchFamily="34" charset="-120"/>
                <a:ea typeface="微軟正黑體" pitchFamily="34" charset="-120"/>
              </a:rPr>
              <a:t>公有地</a:t>
            </a:r>
            <a:r>
              <a:rPr lang="zh-TW" altLang="en-US" sz="2400" dirty="0">
                <a:latin typeface="微軟正黑體" pitchFamily="34" charset="-120"/>
                <a:ea typeface="微軟正黑體" pitchFamily="34" charset="-120"/>
              </a:rPr>
              <a:t>，私有地僅占</a:t>
            </a:r>
            <a:r>
              <a:rPr lang="en-US" altLang="zh-TW" sz="2400" dirty="0">
                <a:solidFill>
                  <a:srgbClr val="C00000"/>
                </a:solidFill>
                <a:latin typeface="微軟正黑體" pitchFamily="34" charset="-120"/>
                <a:ea typeface="微軟正黑體" pitchFamily="34" charset="-120"/>
              </a:rPr>
              <a:t>0.6</a:t>
            </a:r>
            <a:r>
              <a:rPr lang="en-US" altLang="zh-TW" sz="2400" dirty="0" smtClean="0">
                <a:solidFill>
                  <a:srgbClr val="C00000"/>
                </a:solidFill>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 。</a:t>
            </a:r>
            <a:endParaRPr lang="en-US" altLang="zh-TW" sz="2400" dirty="0" smtClean="0">
              <a:latin typeface="微軟正黑體" pitchFamily="34" charset="-120"/>
              <a:ea typeface="微軟正黑體" pitchFamily="34" charset="-120"/>
            </a:endParaRPr>
          </a:p>
          <a:p>
            <a:pPr marL="571500" indent="-571500" algn="l">
              <a:lnSpc>
                <a:spcPct val="150000"/>
              </a:lnSpc>
              <a:spcBef>
                <a:spcPts val="1800"/>
              </a:spcBef>
              <a:buFont typeface="Arial" panose="020B0604020202020204" pitchFamily="34" charset="0"/>
              <a:buChar char="•"/>
            </a:pPr>
            <a:r>
              <a:rPr lang="zh-TW" altLang="en-US" sz="2400" dirty="0" smtClean="0">
                <a:latin typeface="微軟正黑體" pitchFamily="34" charset="-120"/>
                <a:ea typeface="微軟正黑體" pitchFamily="34" charset="-120"/>
              </a:rPr>
              <a:t>原</a:t>
            </a:r>
            <a:r>
              <a:rPr lang="zh-TW" altLang="en-US" sz="2400" dirty="0">
                <a:latin typeface="微軟正黑體" pitchFamily="34" charset="-120"/>
                <a:ea typeface="微軟正黑體" pitchFamily="34" charset="-120"/>
              </a:rPr>
              <a:t>基法</a:t>
            </a:r>
            <a:r>
              <a:rPr lang="en-US" altLang="zh-TW" sz="2400" dirty="0">
                <a:latin typeface="微軟正黑體" pitchFamily="34" charset="-120"/>
                <a:ea typeface="微軟正黑體" pitchFamily="34" charset="-120"/>
              </a:rPr>
              <a:t>21</a:t>
            </a:r>
            <a:r>
              <a:rPr lang="zh-TW" altLang="en-US" sz="2400" dirty="0">
                <a:latin typeface="微軟正黑體" pitchFamily="34" charset="-120"/>
                <a:ea typeface="微軟正黑體" pitchFamily="34" charset="-120"/>
              </a:rPr>
              <a:t>條同意權行使</a:t>
            </a:r>
            <a:r>
              <a:rPr lang="zh-TW" altLang="en-US" sz="2400" dirty="0" smtClean="0">
                <a:latin typeface="微軟正黑體" pitchFamily="34" charset="-120"/>
                <a:ea typeface="微軟正黑體" pitchFamily="34" charset="-120"/>
              </a:rPr>
              <a:t>被片面解</a:t>
            </a:r>
            <a:r>
              <a:rPr lang="zh-TW" altLang="en-US" sz="2400" dirty="0">
                <a:latin typeface="微軟正黑體" pitchFamily="34" charset="-120"/>
                <a:ea typeface="微軟正黑體" pitchFamily="34" charset="-120"/>
              </a:rPr>
              <a:t>讀為土地所有權人同意即可</a:t>
            </a:r>
            <a:r>
              <a:rPr lang="zh-TW" altLang="en-US" sz="2400" dirty="0" smtClean="0">
                <a:latin typeface="微軟正黑體" pitchFamily="34" charset="-120"/>
                <a:ea typeface="微軟正黑體" pitchFamily="34" charset="-120"/>
              </a:rPr>
              <a:t>。</a:t>
            </a:r>
            <a:endParaRPr lang="en-US" altLang="zh-TW" sz="2400" dirty="0" smtClean="0">
              <a:latin typeface="微軟正黑體" pitchFamily="34" charset="-120"/>
              <a:ea typeface="微軟正黑體" pitchFamily="34" charset="-120"/>
            </a:endParaRPr>
          </a:p>
          <a:p>
            <a:pPr marL="571500" indent="-571500" algn="l">
              <a:lnSpc>
                <a:spcPct val="150000"/>
              </a:lnSpc>
              <a:spcBef>
                <a:spcPts val="1800"/>
              </a:spcBef>
              <a:buFont typeface="Arial" panose="020B0604020202020204" pitchFamily="34" charset="0"/>
              <a:buChar char="•"/>
            </a:pPr>
            <a:r>
              <a:rPr lang="zh-TW" altLang="en-US" sz="2400" dirty="0" smtClean="0">
                <a:latin typeface="微軟正黑體" pitchFamily="34" charset="-120"/>
                <a:ea typeface="微軟正黑體" pitchFamily="34" charset="-120"/>
              </a:rPr>
              <a:t>公有保留地之土地開發申請與核發全</a:t>
            </a:r>
            <a:r>
              <a:rPr lang="zh-TW" altLang="en-US" sz="2400" dirty="0" smtClean="0">
                <a:solidFill>
                  <a:srgbClr val="C00000"/>
                </a:solidFill>
                <a:latin typeface="微軟正黑體" pitchFamily="34" charset="-120"/>
                <a:ea typeface="微軟正黑體" pitchFamily="34" charset="-120"/>
              </a:rPr>
              <a:t>掌握在鄉公所與縣政府手中</a:t>
            </a:r>
            <a:r>
              <a:rPr lang="zh-TW" altLang="en-US" sz="2400" dirty="0" smtClean="0">
                <a:latin typeface="微軟正黑體" pitchFamily="34" charset="-120"/>
                <a:ea typeface="微軟正黑體" pitchFamily="34" charset="-120"/>
              </a:rPr>
              <a:t>，部落完全被架空。</a:t>
            </a:r>
            <a:r>
              <a:rPr lang="en-US" altLang="zh-TW" sz="2400" dirty="0" smtClean="0">
                <a:latin typeface="微軟正黑體" pitchFamily="34" charset="-120"/>
                <a:ea typeface="微軟正黑體" pitchFamily="34" charset="-120"/>
              </a:rPr>
              <a:t>(</a:t>
            </a:r>
            <a:r>
              <a:rPr lang="zh-TW" altLang="en-US" sz="2400" dirty="0" smtClean="0">
                <a:latin typeface="微軟正黑體" pitchFamily="34" charset="-120"/>
                <a:ea typeface="微軟正黑體" pitchFamily="34" charset="-120"/>
              </a:rPr>
              <a:t>註</a:t>
            </a:r>
            <a:r>
              <a:rPr lang="en-US" altLang="zh-TW" sz="2400" dirty="0" smtClean="0">
                <a:latin typeface="微軟正黑體" pitchFamily="34" charset="-120"/>
                <a:ea typeface="微軟正黑體" pitchFamily="34" charset="-120"/>
              </a:rPr>
              <a:t>)</a:t>
            </a:r>
            <a:endParaRPr lang="en-US" altLang="zh-TW" sz="2400" dirty="0" smtClean="0">
              <a:solidFill>
                <a:srgbClr val="0070C0"/>
              </a:solidFill>
              <a:latin typeface="微軟正黑體" pitchFamily="34" charset="-120"/>
              <a:ea typeface="微軟正黑體" pitchFamily="34" charset="-120"/>
            </a:endParaRPr>
          </a:p>
          <a:p>
            <a:pPr marL="571500" indent="-571500" algn="l">
              <a:lnSpc>
                <a:spcPct val="150000"/>
              </a:lnSpc>
              <a:spcBef>
                <a:spcPts val="1800"/>
              </a:spcBef>
              <a:buFont typeface="Arial" panose="020B0604020202020204" pitchFamily="34" charset="0"/>
              <a:buChar char="•"/>
            </a:pPr>
            <a:r>
              <a:rPr lang="zh-TW" altLang="en-US" sz="2400" dirty="0" smtClean="0">
                <a:latin typeface="微軟正黑體" pitchFamily="34" charset="-120"/>
                <a:ea typeface="微軟正黑體" pitchFamily="34" charset="-120"/>
              </a:rPr>
              <a:t>懸殊的土地產權登記，顯示族人仍慣用蘭嶼傳統土地管理機制，並且是</a:t>
            </a:r>
            <a:r>
              <a:rPr lang="zh-TW" altLang="en-US" sz="2400" dirty="0" smtClean="0">
                <a:solidFill>
                  <a:srgbClr val="C00000"/>
                </a:solidFill>
                <a:latin typeface="微軟正黑體" pitchFamily="34" charset="-120"/>
                <a:ea typeface="微軟正黑體" pitchFamily="34" charset="-120"/>
              </a:rPr>
              <a:t>對台灣土地制度的</a:t>
            </a:r>
            <a:r>
              <a:rPr lang="zh-TW" altLang="en-US" sz="2400" dirty="0">
                <a:solidFill>
                  <a:srgbClr val="C00000"/>
                </a:solidFill>
                <a:latin typeface="微軟正黑體" pitchFamily="34" charset="-120"/>
                <a:ea typeface="微軟正黑體" pitchFamily="34" charset="-120"/>
              </a:rPr>
              <a:t>集體</a:t>
            </a:r>
            <a:r>
              <a:rPr lang="zh-TW" altLang="en-US" sz="2400" dirty="0" smtClean="0">
                <a:solidFill>
                  <a:srgbClr val="C00000"/>
                </a:solidFill>
                <a:latin typeface="微軟正黑體" pitchFamily="34" charset="-120"/>
                <a:ea typeface="微軟正黑體" pitchFamily="34" charset="-120"/>
              </a:rPr>
              <a:t>抵制</a:t>
            </a:r>
            <a:r>
              <a:rPr lang="zh-TW" altLang="en-US" sz="2400" dirty="0" smtClean="0">
                <a:latin typeface="微軟正黑體" pitchFamily="34" charset="-120"/>
                <a:ea typeface="微軟正黑體" pitchFamily="34" charset="-120"/>
              </a:rPr>
              <a:t>。</a:t>
            </a:r>
            <a:endParaRPr lang="zh-TW" altLang="en-US" sz="2400" dirty="0">
              <a:latin typeface="微軟正黑體" pitchFamily="34" charset="-120"/>
              <a:ea typeface="微軟正黑體" pitchFamily="34" charset="-120"/>
            </a:endParaRPr>
          </a:p>
        </p:txBody>
      </p:sp>
    </p:spTree>
    <p:extLst>
      <p:ext uri="{BB962C8B-B14F-4D97-AF65-F5344CB8AC3E}">
        <p14:creationId xmlns:p14="http://schemas.microsoft.com/office/powerpoint/2010/main" val="7381351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a:xfrm>
            <a:off x="1460972" y="162046"/>
            <a:ext cx="7050488" cy="6516546"/>
          </a:xfrm>
        </p:spPr>
        <p:txBody>
          <a:bodyPr>
            <a:normAutofit/>
          </a:bodyPr>
          <a:lstStyle/>
          <a:p>
            <a:pPr marL="0" indent="0">
              <a:buNone/>
            </a:pPr>
            <a:r>
              <a:rPr lang="zh-TW" altLang="en-US" b="1" dirty="0" smtClean="0">
                <a:latin typeface="微軟正黑體" panose="020B0604030504040204" pitchFamily="34" charset="-120"/>
                <a:ea typeface="微軟正黑體" panose="020B0604030504040204" pitchFamily="34" charset="-120"/>
              </a:rPr>
              <a:t>註：</a:t>
            </a:r>
            <a:endParaRPr lang="en-US" altLang="zh-TW" b="1" dirty="0" smtClean="0">
              <a:latin typeface="微軟正黑體" panose="020B0604030504040204" pitchFamily="34" charset="-120"/>
              <a:ea typeface="微軟正黑體" panose="020B0604030504040204" pitchFamily="34" charset="-120"/>
            </a:endParaRPr>
          </a:p>
          <a:p>
            <a:pPr>
              <a:lnSpc>
                <a:spcPct val="120000"/>
              </a:lnSpc>
            </a:pPr>
            <a:r>
              <a:rPr lang="zh-TW" altLang="en-US"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原住民保留地開發管理辦法 」</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第 </a:t>
            </a:r>
            <a:r>
              <a:rPr lang="en-US" altLang="zh-TW" sz="2000" b="1" dirty="0">
                <a:latin typeface="微軟正黑體" panose="020B0604030504040204" pitchFamily="34" charset="-120"/>
                <a:ea typeface="微軟正黑體" panose="020B0604030504040204" pitchFamily="34" charset="-120"/>
              </a:rPr>
              <a:t>23 </a:t>
            </a:r>
            <a:r>
              <a:rPr lang="zh-TW" altLang="en-US" sz="2000" b="1" dirty="0">
                <a:latin typeface="微軟正黑體" panose="020B0604030504040204" pitchFamily="34" charset="-120"/>
                <a:ea typeface="微軟正黑體" panose="020B0604030504040204" pitchFamily="34" charset="-120"/>
              </a:rPr>
              <a:t>條： </a:t>
            </a:r>
            <a:r>
              <a:rPr lang="zh-TW" altLang="en-US" sz="2000" dirty="0">
                <a:latin typeface="微軟正黑體" panose="020B0604030504040204" pitchFamily="34" charset="-120"/>
                <a:ea typeface="微軟正黑體" panose="020B0604030504040204" pitchFamily="34" charset="-120"/>
              </a:rPr>
              <a:t/>
            </a:r>
            <a:br>
              <a:rPr lang="zh-TW" altLang="en-US"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政府因公共造產或指定之特定用途需用公有原住民保留地時，得</a:t>
            </a:r>
            <a:r>
              <a:rPr lang="zh-TW" altLang="en-US" sz="2000" dirty="0">
                <a:solidFill>
                  <a:srgbClr val="C00000"/>
                </a:solidFill>
                <a:latin typeface="微軟正黑體" panose="020B0604030504040204" pitchFamily="34" charset="-120"/>
                <a:ea typeface="微軟正黑體" panose="020B0604030504040204" pitchFamily="34" charset="-120"/>
              </a:rPr>
              <a:t>由需地機關擬訂用地計畫，申請該管鄉（鎮、市、區）公所提經原住民保留地土地權利審查委員會擬具審查意見並報請上級主管機關核定後，辦理撥用。</a:t>
            </a:r>
            <a:r>
              <a:rPr lang="zh-TW" altLang="en-US" sz="2000" dirty="0">
                <a:latin typeface="微軟正黑體" panose="020B0604030504040204" pitchFamily="34" charset="-120"/>
                <a:ea typeface="微軟正黑體" panose="020B0604030504040204" pitchFamily="34" charset="-120"/>
              </a:rPr>
              <a:t>但公共造產用地，以轄有原住民保留地之鄉（鎮、市、區）公所需用者為限；農業試驗實習用地，以農業試驗實習機關或學校需用者為限。</a:t>
            </a:r>
            <a:br>
              <a:rPr lang="zh-TW" altLang="en-US" sz="2000" dirty="0">
                <a:latin typeface="微軟正黑體" panose="020B0604030504040204" pitchFamily="34" charset="-120"/>
                <a:ea typeface="微軟正黑體" panose="020B0604030504040204" pitchFamily="34" charset="-120"/>
              </a:rPr>
            </a:br>
            <a:r>
              <a:rPr lang="zh-TW" altLang="en-US" sz="2000" dirty="0" smtClean="0">
                <a:latin typeface="微軟正黑體" panose="020B0604030504040204" pitchFamily="34" charset="-120"/>
                <a:ea typeface="微軟正黑體" panose="020B0604030504040204" pitchFamily="34" charset="-120"/>
              </a:rPr>
              <a:t>前原住民保留</a:t>
            </a:r>
            <a:r>
              <a:rPr lang="zh-TW" altLang="en-US" sz="2000" dirty="0">
                <a:latin typeface="微軟正黑體" panose="020B0604030504040204" pitchFamily="34" charset="-120"/>
                <a:ea typeface="微軟正黑體" panose="020B0604030504040204" pitchFamily="34" charset="-120"/>
              </a:rPr>
              <a:t>項</a:t>
            </a:r>
            <a:r>
              <a:rPr lang="zh-TW" altLang="en-US" sz="2000" dirty="0" smtClean="0">
                <a:latin typeface="微軟正黑體" panose="020B0604030504040204" pitchFamily="34" charset="-120"/>
                <a:ea typeface="微軟正黑體" panose="020B0604030504040204" pitchFamily="34" charset="-120"/>
              </a:rPr>
              <a:t>地</a:t>
            </a:r>
            <a:r>
              <a:rPr lang="zh-TW" altLang="en-US" sz="2000" dirty="0">
                <a:latin typeface="微軟正黑體" panose="020B0604030504040204" pitchFamily="34" charset="-120"/>
                <a:ea typeface="微軟正黑體" panose="020B0604030504040204" pitchFamily="34" charset="-120"/>
              </a:rPr>
              <a:t>經辦理撥用後，有國有財產法第三十九條各款情事之一者，中央主管機關應即通知財政部國有財產局層報行政院撤銷撥用。原住民保留地撤銷撥用後，應移交中央主管機關接管</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a:lnSpc>
                <a:spcPct val="120000"/>
              </a:lnSpc>
            </a:pPr>
            <a:r>
              <a:rPr lang="zh-TW" altLang="en-US"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原住民保留地各種用地申請案授權事項及申請作業須知」</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第</a:t>
            </a:r>
            <a:r>
              <a:rPr lang="en-US" altLang="zh-TW" sz="2000" b="1" dirty="0">
                <a:latin typeface="微軟正黑體" panose="020B0604030504040204" pitchFamily="34" charset="-120"/>
                <a:ea typeface="微軟正黑體" panose="020B0604030504040204" pitchFamily="34" charset="-120"/>
              </a:rPr>
              <a:t>14</a:t>
            </a:r>
            <a:r>
              <a:rPr lang="zh-TW" altLang="en-US" sz="2000" b="1" dirty="0">
                <a:latin typeface="微軟正黑體" panose="020B0604030504040204" pitchFamily="34" charset="-120"/>
                <a:ea typeface="微軟正黑體" panose="020B0604030504040204" pitchFamily="34" charset="-120"/>
              </a:rPr>
              <a:t>條</a:t>
            </a:r>
            <a:r>
              <a:rPr lang="zh-TW" altLang="en-US" sz="2000" dirty="0">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原住民保留地土地使用同意書之核發，由直轄市、縣</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市）政府核定</a:t>
            </a:r>
            <a:r>
              <a:rPr lang="zh-TW" altLang="en-US" sz="2000" dirty="0" smtClean="0">
                <a:solidFill>
                  <a:srgbClr val="C00000"/>
                </a:solidFill>
                <a:latin typeface="微軟正黑體" panose="020B0604030504040204" pitchFamily="34" charset="-120"/>
                <a:ea typeface="微軟正黑體" panose="020B0604030504040204" pitchFamily="34" charset="-120"/>
              </a:rPr>
              <a:t>。</a:t>
            </a:r>
            <a:endParaRPr lang="zh-TW" altLang="en-US" sz="200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147681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259317" y="184287"/>
            <a:ext cx="7846583" cy="1349051"/>
          </a:xfrm>
        </p:spPr>
        <p:txBody>
          <a:bodyPr>
            <a:noAutofit/>
          </a:bodyPr>
          <a:lstStyle/>
          <a:p>
            <a:pPr>
              <a:lnSpc>
                <a:spcPct val="130000"/>
              </a:lnSpc>
              <a:spcBef>
                <a:spcPts val="4200"/>
              </a:spcBef>
            </a:pPr>
            <a:r>
              <a:rPr lang="zh-TW" altLang="en-US" sz="4800" b="1" dirty="0" smtClean="0">
                <a:latin typeface="微軟正黑體" panose="020B0604030504040204" pitchFamily="34" charset="-120"/>
                <a:ea typeface="微軟正黑體" panose="020B0604030504040204" pitchFamily="34" charset="-120"/>
              </a:rPr>
              <a:t>蘭嶼土地現況</a:t>
            </a:r>
            <a:r>
              <a:rPr lang="en-US" altLang="zh-TW" sz="4800" b="1" dirty="0" smtClean="0">
                <a:latin typeface="微軟正黑體" panose="020B0604030504040204" pitchFamily="34" charset="-120"/>
                <a:ea typeface="微軟正黑體" panose="020B0604030504040204" pitchFamily="34" charset="-120"/>
              </a:rPr>
              <a:t>-</a:t>
            </a:r>
            <a:r>
              <a:rPr lang="zh-TW" altLang="en-US" sz="4800" b="1" dirty="0" smtClean="0">
                <a:latin typeface="微軟正黑體" panose="020B0604030504040204" pitchFamily="34" charset="-120"/>
                <a:ea typeface="微軟正黑體" panose="020B0604030504040204" pitchFamily="34" charset="-120"/>
              </a:rPr>
              <a:t>地用</a:t>
            </a:r>
            <a:endParaRPr lang="zh-TW" altLang="en-US" sz="4800"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5122" name="Picture 2" descr="C:\Users\ChiaNan\Desktop\蘭嶼非都土地分區.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56872" y="1625600"/>
            <a:ext cx="4149028" cy="501332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a:xfrm>
            <a:off x="761964" y="1584138"/>
            <a:ext cx="4144108" cy="4994462"/>
          </a:xfrm>
          <a:prstGeom prst="rect">
            <a:avLst/>
          </a:prstGeom>
          <a:effectLst/>
        </p:spPr>
        <p:txBody>
          <a:bodyPr vert="horz" lIns="91440" tIns="45720" rIns="91440" bIns="45720" rtlCol="0" anchor="t">
            <a:normAutofit fontScale="77500" lnSpcReduction="20000"/>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lgn="l">
              <a:lnSpc>
                <a:spcPct val="150000"/>
              </a:lnSpc>
              <a:spcBef>
                <a:spcPts val="1800"/>
              </a:spcBef>
              <a:buFont typeface="Arial" panose="020B0604020202020204" pitchFamily="34" charset="0"/>
              <a:buChar char="•"/>
            </a:pPr>
            <a:r>
              <a:rPr lang="zh-TW" altLang="en-US" sz="2500" dirty="0">
                <a:latin typeface="微軟正黑體" pitchFamily="34" charset="-120"/>
                <a:ea typeface="微軟正黑體" pitchFamily="34" charset="-120"/>
              </a:rPr>
              <a:t>全島皆屬非都市土地，</a:t>
            </a:r>
            <a:r>
              <a:rPr lang="en-US" altLang="zh-TW" sz="2500" dirty="0">
                <a:solidFill>
                  <a:srgbClr val="C00000"/>
                </a:solidFill>
                <a:latin typeface="微軟正黑體" pitchFamily="34" charset="-120"/>
                <a:ea typeface="微軟正黑體" pitchFamily="34" charset="-120"/>
              </a:rPr>
              <a:t>99.6%</a:t>
            </a:r>
            <a:r>
              <a:rPr lang="zh-TW" altLang="en-US" sz="2500" dirty="0">
                <a:solidFill>
                  <a:srgbClr val="C00000"/>
                </a:solidFill>
                <a:latin typeface="微軟正黑體" pitchFamily="34" charset="-120"/>
                <a:ea typeface="微軟正黑體" pitchFamily="34" charset="-120"/>
              </a:rPr>
              <a:t>為風景區</a:t>
            </a:r>
            <a:r>
              <a:rPr lang="zh-TW" altLang="en-US" sz="2500" dirty="0">
                <a:latin typeface="微軟正黑體" pitchFamily="34" charset="-120"/>
                <a:ea typeface="微軟正黑體" pitchFamily="34" charset="-120"/>
              </a:rPr>
              <a:t>，</a:t>
            </a:r>
            <a:r>
              <a:rPr lang="en-US" altLang="zh-TW" sz="2500" dirty="0">
                <a:solidFill>
                  <a:srgbClr val="C00000"/>
                </a:solidFill>
                <a:latin typeface="微軟正黑體" pitchFamily="34" charset="-120"/>
                <a:ea typeface="微軟正黑體" pitchFamily="34" charset="-120"/>
              </a:rPr>
              <a:t>0.4%</a:t>
            </a:r>
            <a:r>
              <a:rPr lang="zh-TW" altLang="en-US" sz="2500" dirty="0">
                <a:solidFill>
                  <a:srgbClr val="C00000"/>
                </a:solidFill>
                <a:latin typeface="微軟正黑體" pitchFamily="34" charset="-120"/>
                <a:ea typeface="微軟正黑體" pitchFamily="34" charset="-120"/>
              </a:rPr>
              <a:t>為鄉村</a:t>
            </a:r>
            <a:r>
              <a:rPr lang="zh-TW" altLang="en-US" sz="2500" dirty="0" smtClean="0">
                <a:solidFill>
                  <a:srgbClr val="C00000"/>
                </a:solidFill>
                <a:latin typeface="微軟正黑體" pitchFamily="34" charset="-120"/>
                <a:ea typeface="微軟正黑體" pitchFamily="34" charset="-120"/>
              </a:rPr>
              <a:t>區</a:t>
            </a:r>
            <a:r>
              <a:rPr lang="zh-TW" altLang="en-US" sz="2500" dirty="0" smtClean="0">
                <a:latin typeface="微軟正黑體" pitchFamily="34" charset="-120"/>
                <a:ea typeface="微軟正黑體" pitchFamily="34" charset="-120"/>
              </a:rPr>
              <a:t>。</a:t>
            </a:r>
            <a:endParaRPr lang="en-US" altLang="zh-TW" sz="2500" dirty="0">
              <a:latin typeface="微軟正黑體" pitchFamily="34" charset="-120"/>
              <a:ea typeface="微軟正黑體" pitchFamily="34" charset="-120"/>
            </a:endParaRPr>
          </a:p>
          <a:p>
            <a:pPr marL="571500" indent="-571500" algn="l">
              <a:lnSpc>
                <a:spcPct val="150000"/>
              </a:lnSpc>
              <a:spcBef>
                <a:spcPts val="1800"/>
              </a:spcBef>
              <a:buFont typeface="Arial" panose="020B0604020202020204" pitchFamily="34" charset="0"/>
              <a:buChar char="•"/>
            </a:pPr>
            <a:r>
              <a:rPr lang="zh-TW" altLang="en-US" sz="2400" dirty="0" smtClean="0">
                <a:latin typeface="微軟正黑體" pitchFamily="34" charset="-120"/>
                <a:ea typeface="微軟正黑體" pitchFamily="34" charset="-120"/>
              </a:rPr>
              <a:t>台灣對土地使用的界定</a:t>
            </a:r>
            <a:r>
              <a:rPr lang="zh-TW" altLang="en-US" sz="2400" dirty="0" smtClean="0">
                <a:solidFill>
                  <a:srgbClr val="C00000"/>
                </a:solidFill>
                <a:latin typeface="微軟正黑體" pitchFamily="34" charset="-120"/>
                <a:ea typeface="微軟正黑體" pitchFamily="34" charset="-120"/>
              </a:rPr>
              <a:t>不符合蘭嶼土地使用模</a:t>
            </a:r>
            <a:r>
              <a:rPr lang="zh-TW" altLang="en-US" sz="2400" dirty="0" smtClean="0">
                <a:latin typeface="微軟正黑體" pitchFamily="34" charset="-120"/>
                <a:ea typeface="微軟正黑體" pitchFamily="34" charset="-120"/>
              </a:rPr>
              <a:t>式。</a:t>
            </a:r>
            <a:endParaRPr lang="en-US" altLang="zh-TW" sz="2400" dirty="0" smtClean="0">
              <a:latin typeface="微軟正黑體" pitchFamily="34" charset="-120"/>
              <a:ea typeface="微軟正黑體" pitchFamily="34" charset="-120"/>
            </a:endParaRPr>
          </a:p>
          <a:p>
            <a:pPr marL="571500" indent="-571500" algn="l">
              <a:lnSpc>
                <a:spcPct val="150000"/>
              </a:lnSpc>
              <a:spcBef>
                <a:spcPts val="1800"/>
              </a:spcBef>
              <a:buFont typeface="Arial" panose="020B0604020202020204" pitchFamily="34" charset="0"/>
              <a:buChar char="•"/>
            </a:pPr>
            <a:r>
              <a:rPr lang="zh-TW" altLang="en-US" sz="2400" dirty="0" smtClean="0">
                <a:solidFill>
                  <a:srgbClr val="C00000"/>
                </a:solidFill>
                <a:latin typeface="微軟正黑體" pitchFamily="34" charset="-120"/>
                <a:ea typeface="微軟正黑體" pitchFamily="34" charset="-120"/>
              </a:rPr>
              <a:t>土地使用的核發與變更</a:t>
            </a:r>
            <a:r>
              <a:rPr lang="zh-TW" altLang="en-US" sz="2400" dirty="0" smtClean="0">
                <a:latin typeface="微軟正黑體" pitchFamily="34" charset="-120"/>
                <a:ea typeface="微軟正黑體" pitchFamily="34" charset="-120"/>
              </a:rPr>
              <a:t>同樣掌握在縣政府手中，蘭嶼多數建物皆為</a:t>
            </a:r>
            <a:r>
              <a:rPr lang="en-US" altLang="zh-TW" sz="2400" dirty="0" smtClean="0">
                <a:latin typeface="微軟正黑體" pitchFamily="34" charset="-120"/>
                <a:ea typeface="微軟正黑體" pitchFamily="34" charset="-120"/>
              </a:rPr>
              <a:t>”</a:t>
            </a:r>
            <a:r>
              <a:rPr lang="zh-TW" altLang="en-US" sz="2400" dirty="0" smtClean="0">
                <a:latin typeface="微軟正黑體" pitchFamily="34" charset="-120"/>
                <a:ea typeface="微軟正黑體" pitchFamily="34" charset="-120"/>
              </a:rPr>
              <a:t>違法</a:t>
            </a:r>
            <a:r>
              <a:rPr lang="en-US" altLang="zh-TW" sz="2400" dirty="0" smtClean="0">
                <a:latin typeface="微軟正黑體" pitchFamily="34" charset="-120"/>
                <a:ea typeface="微軟正黑體" pitchFamily="34" charset="-120"/>
              </a:rPr>
              <a:t>”</a:t>
            </a:r>
            <a:r>
              <a:rPr lang="zh-TW" altLang="en-US" sz="2400" dirty="0" smtClean="0">
                <a:latin typeface="微軟正黑體" pitchFamily="34" charset="-120"/>
                <a:ea typeface="微軟正黑體" pitchFamily="34" charset="-120"/>
              </a:rPr>
              <a:t>，土地亦為</a:t>
            </a:r>
            <a:r>
              <a:rPr lang="en-US" altLang="zh-TW" sz="2400" dirty="0" smtClean="0">
                <a:latin typeface="微軟正黑體" pitchFamily="34" charset="-120"/>
                <a:ea typeface="微軟正黑體" pitchFamily="34" charset="-120"/>
              </a:rPr>
              <a:t>”</a:t>
            </a:r>
            <a:r>
              <a:rPr lang="zh-TW" altLang="en-US" sz="2400" dirty="0" smtClean="0">
                <a:latin typeface="微軟正黑體" pitchFamily="34" charset="-120"/>
                <a:ea typeface="微軟正黑體" pitchFamily="34" charset="-120"/>
              </a:rPr>
              <a:t>違法使用</a:t>
            </a:r>
            <a:r>
              <a:rPr lang="en-US" altLang="zh-TW" sz="2400" dirty="0" smtClean="0">
                <a:latin typeface="微軟正黑體" pitchFamily="34" charset="-120"/>
                <a:ea typeface="微軟正黑體" pitchFamily="34" charset="-120"/>
              </a:rPr>
              <a:t>”</a:t>
            </a:r>
            <a:r>
              <a:rPr lang="zh-TW" altLang="en-US" sz="2400" dirty="0" smtClean="0">
                <a:latin typeface="微軟正黑體" pitchFamily="34" charset="-120"/>
                <a:ea typeface="微軟正黑體" pitchFamily="34" charset="-120"/>
              </a:rPr>
              <a:t>。</a:t>
            </a:r>
            <a:endParaRPr lang="en-US" altLang="zh-TW" sz="2400" dirty="0" smtClean="0">
              <a:latin typeface="微軟正黑體" pitchFamily="34" charset="-120"/>
              <a:ea typeface="微軟正黑體" pitchFamily="34" charset="-120"/>
            </a:endParaRPr>
          </a:p>
          <a:p>
            <a:pPr marL="571500" indent="-571500" algn="l">
              <a:lnSpc>
                <a:spcPct val="150000"/>
              </a:lnSpc>
              <a:spcBef>
                <a:spcPts val="1800"/>
              </a:spcBef>
              <a:buFont typeface="Arial" panose="020B0604020202020204" pitchFamily="34" charset="0"/>
              <a:buChar char="•"/>
            </a:pPr>
            <a:r>
              <a:rPr lang="zh-TW" altLang="en-US" sz="2400" b="1" dirty="0" smtClean="0">
                <a:solidFill>
                  <a:srgbClr val="C00000"/>
                </a:solidFill>
                <a:latin typeface="微軟正黑體" pitchFamily="34" charset="-120"/>
                <a:ea typeface="微軟正黑體" pitchFamily="34" charset="-120"/>
              </a:rPr>
              <a:t>政府的土地使用管制既無成效，更架空蘭嶼傳統土地管制機制</a:t>
            </a:r>
            <a:r>
              <a:rPr lang="zh-TW" altLang="en-US" sz="2400" dirty="0" smtClean="0">
                <a:latin typeface="微軟正黑體" pitchFamily="34" charset="-120"/>
                <a:ea typeface="微軟正黑體" pitchFamily="34" charset="-120"/>
              </a:rPr>
              <a:t>。</a:t>
            </a:r>
            <a:endParaRPr lang="zh-TW" altLang="en-US" sz="2400" dirty="0">
              <a:latin typeface="微軟正黑體" pitchFamily="34" charset="-120"/>
              <a:ea typeface="微軟正黑體" pitchFamily="34" charset="-120"/>
            </a:endParaRPr>
          </a:p>
        </p:txBody>
      </p:sp>
    </p:spTree>
    <p:extLst>
      <p:ext uri="{BB962C8B-B14F-4D97-AF65-F5344CB8AC3E}">
        <p14:creationId xmlns:p14="http://schemas.microsoft.com/office/powerpoint/2010/main" val="20770139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290224" y="1"/>
            <a:ext cx="7846583" cy="1006998"/>
          </a:xfrm>
        </p:spPr>
        <p:txBody>
          <a:bodyPr>
            <a:normAutofit/>
          </a:bodyPr>
          <a:lstStyle/>
          <a:p>
            <a:r>
              <a:rPr lang="zh-TW" altLang="en-US" sz="4800" b="1" dirty="0" smtClean="0">
                <a:latin typeface="微軟正黑體" panose="020B0604030504040204" pitchFamily="34" charset="-120"/>
                <a:ea typeface="微軟正黑體" panose="020B0604030504040204" pitchFamily="34" charset="-120"/>
              </a:rPr>
              <a:t>蘭嶼土地現況</a:t>
            </a:r>
            <a:r>
              <a:rPr lang="en-US" altLang="zh-TW" sz="4800" b="1" dirty="0" smtClean="0">
                <a:latin typeface="微軟正黑體" panose="020B0604030504040204" pitchFamily="34" charset="-120"/>
                <a:ea typeface="微軟正黑體" panose="020B0604030504040204" pitchFamily="34" charset="-120"/>
              </a:rPr>
              <a:t>-</a:t>
            </a:r>
            <a:r>
              <a:rPr lang="zh-TW" altLang="en-US" sz="4800" b="1" dirty="0" smtClean="0">
                <a:latin typeface="微軟正黑體" panose="020B0604030504040204" pitchFamily="34" charset="-120"/>
                <a:ea typeface="微軟正黑體" panose="020B0604030504040204" pitchFamily="34" charset="-120"/>
              </a:rPr>
              <a:t>土地使用編訂</a:t>
            </a:r>
            <a:endParaRPr lang="zh-TW" altLang="en-US" sz="4800" b="1" dirty="0">
              <a:latin typeface="微軟正黑體" panose="020B0604030504040204" pitchFamily="34" charset="-120"/>
              <a:ea typeface="微軟正黑體" panose="020B0604030504040204" pitchFamily="34" charset="-120"/>
            </a:endParaRPr>
          </a:p>
        </p:txBody>
      </p:sp>
      <p:pic>
        <p:nvPicPr>
          <p:cNvPr id="6146" name="Picture 2" descr="C:\Users\ChiaNan\Desktop\蘭嶼非都土地類別.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044" y="1104900"/>
            <a:ext cx="8656956" cy="5753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73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274079" y="152405"/>
            <a:ext cx="7802165" cy="1269996"/>
          </a:xfrm>
        </p:spPr>
        <p:txBody>
          <a:bodyPr>
            <a:normAutofit/>
          </a:bodyPr>
          <a:lstStyle/>
          <a:p>
            <a:r>
              <a:rPr lang="zh-TW" altLang="en-US" sz="5400" dirty="0">
                <a:latin typeface="微軟正黑體" panose="020B0604030504040204" pitchFamily="34" charset="-120"/>
                <a:ea typeface="微軟正黑體" panose="020B0604030504040204" pitchFamily="34" charset="-120"/>
              </a:rPr>
              <a:t>蘭嶼</a:t>
            </a:r>
            <a:r>
              <a:rPr lang="zh-TW" altLang="en-US" sz="5400" dirty="0" smtClean="0">
                <a:latin typeface="微軟正黑體" panose="020B0604030504040204" pitchFamily="34" charset="-120"/>
                <a:ea typeface="微軟正黑體" panose="020B0604030504040204" pitchFamily="34" charset="-120"/>
              </a:rPr>
              <a:t>土地架構</a:t>
            </a:r>
            <a:endParaRPr lang="zh-TW" altLang="en-US" sz="5400" dirty="0">
              <a:latin typeface="微軟正黑體" panose="020B0604030504040204" pitchFamily="34" charset="-120"/>
              <a:ea typeface="微軟正黑體" panose="020B0604030504040204" pitchFamily="34" charset="-120"/>
            </a:endParaRPr>
          </a:p>
        </p:txBody>
      </p:sp>
      <p:sp>
        <p:nvSpPr>
          <p:cNvPr id="5" name="內容版面配置區 4"/>
          <p:cNvSpPr>
            <a:spLocks noGrp="1"/>
          </p:cNvSpPr>
          <p:nvPr>
            <p:ph idx="1"/>
          </p:nvPr>
        </p:nvSpPr>
        <p:spPr>
          <a:xfrm>
            <a:off x="1062434" y="1231899"/>
            <a:ext cx="7852966" cy="5309041"/>
          </a:xfrm>
        </p:spPr>
        <p:txBody>
          <a:bodyPr anchor="t">
            <a:normAutofit/>
          </a:bodyPr>
          <a:lstStyle/>
          <a:p>
            <a:pPr marL="0" indent="0">
              <a:buNone/>
            </a:pPr>
            <a:r>
              <a:rPr lang="zh-TW" altLang="en-US" dirty="0" smtClean="0">
                <a:solidFill>
                  <a:srgbClr val="0070C0"/>
                </a:solidFill>
              </a:rPr>
              <a:t>地權</a:t>
            </a:r>
            <a:endParaRPr lang="en-US" altLang="zh-TW" dirty="0" smtClean="0">
              <a:solidFill>
                <a:srgbClr val="0070C0"/>
              </a:solidFill>
            </a:endParaRPr>
          </a:p>
          <a:p>
            <a:r>
              <a:rPr lang="zh-TW" altLang="en-US" dirty="0" smtClean="0"/>
              <a:t>私有、家族共有、部落共有</a:t>
            </a:r>
            <a:endParaRPr lang="en-US" altLang="zh-TW" dirty="0" smtClean="0"/>
          </a:p>
          <a:p>
            <a:pPr marL="0" indent="0">
              <a:buNone/>
            </a:pPr>
            <a:r>
              <a:rPr lang="zh-TW" altLang="en-US" dirty="0" smtClean="0">
                <a:solidFill>
                  <a:srgbClr val="0070C0"/>
                </a:solidFill>
              </a:rPr>
              <a:t>地用</a:t>
            </a:r>
            <a:endParaRPr lang="en-US" altLang="zh-TW" dirty="0" smtClean="0">
              <a:solidFill>
                <a:srgbClr val="0070C0"/>
              </a:solidFill>
            </a:endParaRPr>
          </a:p>
          <a:p>
            <a:r>
              <a:rPr lang="zh-TW" altLang="en-US" dirty="0" smtClean="0"/>
              <a:t>水芋田</a:t>
            </a:r>
            <a:r>
              <a:rPr lang="en-US" altLang="zh-TW" dirty="0" smtClean="0"/>
              <a:t>(</a:t>
            </a:r>
            <a:r>
              <a:rPr lang="zh-TW" altLang="en-US" dirty="0" smtClean="0"/>
              <a:t>私有</a:t>
            </a:r>
            <a:r>
              <a:rPr lang="en-US" altLang="zh-TW" dirty="0" smtClean="0"/>
              <a:t>)</a:t>
            </a:r>
            <a:r>
              <a:rPr lang="zh-TW" altLang="en-US" dirty="0" smtClean="0"/>
              <a:t>、</a:t>
            </a:r>
            <a:endParaRPr lang="en-US" altLang="zh-TW" dirty="0" smtClean="0"/>
          </a:p>
          <a:p>
            <a:r>
              <a:rPr lang="zh-TW" altLang="en-US" dirty="0"/>
              <a:t>住宅</a:t>
            </a:r>
            <a:r>
              <a:rPr lang="zh-TW" altLang="en-US" dirty="0" smtClean="0"/>
              <a:t>地</a:t>
            </a:r>
            <a:r>
              <a:rPr lang="en-US" altLang="zh-TW" dirty="0" smtClean="0"/>
              <a:t>(</a:t>
            </a:r>
            <a:r>
              <a:rPr lang="zh-TW" altLang="en-US" dirty="0" smtClean="0"/>
              <a:t>私有</a:t>
            </a:r>
            <a:r>
              <a:rPr lang="en-US" altLang="zh-TW" dirty="0" smtClean="0"/>
              <a:t>)</a:t>
            </a:r>
            <a:r>
              <a:rPr lang="zh-TW" altLang="en-US" dirty="0" smtClean="0"/>
              <a:t>、</a:t>
            </a:r>
            <a:endParaRPr lang="en-US" altLang="zh-TW" dirty="0" smtClean="0"/>
          </a:p>
          <a:p>
            <a:r>
              <a:rPr lang="zh-TW" altLang="en-US" dirty="0" smtClean="0"/>
              <a:t>旱田</a:t>
            </a:r>
            <a:r>
              <a:rPr lang="en-US" altLang="zh-TW" dirty="0" smtClean="0"/>
              <a:t>(</a:t>
            </a:r>
            <a:r>
              <a:rPr lang="zh-TW" altLang="en-US" dirty="0" smtClean="0"/>
              <a:t>私有</a:t>
            </a:r>
            <a:r>
              <a:rPr lang="zh-TW" altLang="en-US" dirty="0"/>
              <a:t>或</a:t>
            </a:r>
            <a:r>
              <a:rPr lang="zh-TW" altLang="en-US" dirty="0" smtClean="0"/>
              <a:t>家族共有</a:t>
            </a:r>
            <a:r>
              <a:rPr lang="en-US" altLang="zh-TW" dirty="0" smtClean="0"/>
              <a:t>)</a:t>
            </a:r>
            <a:r>
              <a:rPr lang="zh-TW" altLang="en-US" dirty="0" smtClean="0"/>
              <a:t>、</a:t>
            </a:r>
            <a:endParaRPr lang="en-US" altLang="zh-TW" dirty="0" smtClean="0"/>
          </a:p>
          <a:p>
            <a:r>
              <a:rPr lang="zh-TW" altLang="en-US" dirty="0" smtClean="0"/>
              <a:t>旱田</a:t>
            </a:r>
            <a:r>
              <a:rPr lang="en-US" altLang="zh-TW" dirty="0" smtClean="0"/>
              <a:t>(</a:t>
            </a:r>
            <a:r>
              <a:rPr lang="zh-TW" altLang="en-US" dirty="0" smtClean="0"/>
              <a:t>部落共有</a:t>
            </a:r>
            <a:r>
              <a:rPr lang="en-US" altLang="zh-TW" dirty="0" smtClean="0"/>
              <a:t>)</a:t>
            </a:r>
          </a:p>
          <a:p>
            <a:r>
              <a:rPr lang="zh-TW" altLang="en-US" dirty="0" smtClean="0"/>
              <a:t>林地</a:t>
            </a:r>
            <a:r>
              <a:rPr lang="en-US" altLang="zh-TW" dirty="0" smtClean="0"/>
              <a:t>(</a:t>
            </a:r>
            <a:r>
              <a:rPr lang="zh-TW" altLang="en-US" dirty="0" smtClean="0"/>
              <a:t>私有或家族共有</a:t>
            </a:r>
            <a:r>
              <a:rPr lang="en-US" altLang="zh-TW" dirty="0" smtClean="0"/>
              <a:t>)</a:t>
            </a:r>
            <a:r>
              <a:rPr lang="zh-TW" altLang="en-US" dirty="0" smtClean="0"/>
              <a:t>、</a:t>
            </a:r>
            <a:endParaRPr lang="en-US" altLang="zh-TW" dirty="0" smtClean="0"/>
          </a:p>
          <a:p>
            <a:r>
              <a:rPr lang="zh-TW" altLang="en-US" dirty="0" smtClean="0"/>
              <a:t>林地</a:t>
            </a:r>
            <a:r>
              <a:rPr lang="en-US" altLang="zh-TW" dirty="0" smtClean="0"/>
              <a:t>(</a:t>
            </a:r>
            <a:r>
              <a:rPr lang="zh-TW" altLang="en-US" dirty="0" smtClean="0"/>
              <a:t>部落共有</a:t>
            </a:r>
            <a:r>
              <a:rPr lang="en-US" altLang="zh-TW" dirty="0" smtClean="0"/>
              <a:t>)</a:t>
            </a:r>
            <a:endParaRPr lang="en-US" altLang="zh-TW" dirty="0"/>
          </a:p>
          <a:p>
            <a:r>
              <a:rPr lang="zh-TW" altLang="en-US" dirty="0" smtClean="0"/>
              <a:t>灘頭、海洋</a:t>
            </a:r>
            <a:r>
              <a:rPr lang="en-US" altLang="zh-TW" dirty="0" smtClean="0"/>
              <a:t>(</a:t>
            </a:r>
            <a:r>
              <a:rPr lang="zh-TW" altLang="en-US" dirty="0" smtClean="0"/>
              <a:t>部落共有</a:t>
            </a:r>
            <a:r>
              <a:rPr lang="en-US" altLang="zh-TW" dirty="0" smtClean="0"/>
              <a:t>)</a:t>
            </a:r>
          </a:p>
        </p:txBody>
      </p:sp>
      <p:pic>
        <p:nvPicPr>
          <p:cNvPr id="8" name="Picture 3" descr="E:\2011\20110809-17蘭嶼\P11906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5754" y="3814314"/>
            <a:ext cx="4058246" cy="30436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5" descr="E:\2011\20110823-0901台東蘭嶼\P120013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64831" y="1588732"/>
            <a:ext cx="3979169" cy="2238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內容版面配置區 4"/>
          <p:cNvSpPr txBox="1">
            <a:spLocks/>
          </p:cNvSpPr>
          <p:nvPr/>
        </p:nvSpPr>
        <p:spPr>
          <a:xfrm>
            <a:off x="5511799" y="3192015"/>
            <a:ext cx="3632201" cy="1270001"/>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王漢宗顏楷體繁" panose="02000500000000000000" pitchFamily="2" charset="-120"/>
                <a:ea typeface="王漢宗顏楷體繁" panose="02000500000000000000" pitchFamily="2" charset="-120"/>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王漢宗顏楷體繁" panose="02000500000000000000" pitchFamily="2" charset="-120"/>
                <a:ea typeface="王漢宗顏楷體繁" panose="02000500000000000000" pitchFamily="2" charset="-120"/>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王漢宗顏楷體繁" panose="02000500000000000000" pitchFamily="2" charset="-120"/>
                <a:ea typeface="王漢宗顏楷體繁" panose="02000500000000000000" pitchFamily="2" charset="-120"/>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王漢宗顏楷體繁" panose="02000500000000000000" pitchFamily="2" charset="-120"/>
                <a:ea typeface="王漢宗顏楷體繁" panose="02000500000000000000" pitchFamily="2" charset="-120"/>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王漢宗顏楷體繁" panose="02000500000000000000" pitchFamily="2" charset="-120"/>
                <a:ea typeface="王漢宗顏楷體繁" panose="02000500000000000000" pitchFamily="2" charset="-120"/>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r>
              <a:rPr lang="zh-TW" altLang="en-US" sz="2800" b="1" dirty="0" smtClean="0">
                <a:solidFill>
                  <a:schemeClr val="bg1"/>
                </a:solidFill>
                <a:effectLst>
                  <a:outerShdw blurRad="38100" dist="38100" dir="2700000" algn="tl">
                    <a:srgbClr val="000000">
                      <a:alpha val="43137"/>
                    </a:srgbClr>
                  </a:outerShdw>
                </a:effectLst>
              </a:rPr>
              <a:t>沒有所謂的</a:t>
            </a:r>
            <a:r>
              <a:rPr lang="zh-TW" altLang="en-US" sz="2800" b="1" dirty="0" smtClean="0">
                <a:solidFill>
                  <a:srgbClr val="FF0000"/>
                </a:solidFill>
                <a:effectLst>
                  <a:outerShdw blurRad="38100" dist="38100" dir="2700000" algn="tl">
                    <a:srgbClr val="000000">
                      <a:alpha val="43137"/>
                    </a:srgbClr>
                  </a:outerShdw>
                </a:effectLst>
              </a:rPr>
              <a:t>公有</a:t>
            </a:r>
            <a:endParaRPr lang="en-US" altLang="zh-TW" sz="2800" b="1" dirty="0" smtClean="0">
              <a:solidFill>
                <a:srgbClr val="FF0000"/>
              </a:solidFill>
              <a:effectLst>
                <a:outerShdw blurRad="38100" dist="38100" dir="2700000" algn="tl">
                  <a:srgbClr val="000000">
                    <a:alpha val="43137"/>
                  </a:srgbClr>
                </a:outerShdw>
              </a:effectLst>
            </a:endParaRPr>
          </a:p>
          <a:p>
            <a:pPr marL="0" indent="0" algn="ctr">
              <a:buFont typeface="Arial"/>
              <a:buNone/>
            </a:pPr>
            <a:r>
              <a:rPr lang="en-US" altLang="zh-TW" sz="2800" b="1" dirty="0" smtClean="0">
                <a:solidFill>
                  <a:schemeClr val="bg1"/>
                </a:solidFill>
                <a:effectLst>
                  <a:outerShdw blurRad="38100" dist="38100" dir="2700000" algn="tl">
                    <a:srgbClr val="000000">
                      <a:alpha val="43137"/>
                    </a:srgbClr>
                  </a:outerShdw>
                </a:effectLst>
              </a:rPr>
              <a:t>(</a:t>
            </a:r>
            <a:r>
              <a:rPr lang="zh-TW" altLang="en-US" sz="2800" b="1" dirty="0" smtClean="0">
                <a:solidFill>
                  <a:schemeClr val="bg1"/>
                </a:solidFill>
                <a:effectLst>
                  <a:outerShdw blurRad="38100" dist="38100" dir="2700000" algn="tl">
                    <a:srgbClr val="000000">
                      <a:alpha val="43137"/>
                    </a:srgbClr>
                  </a:outerShdw>
                </a:effectLst>
              </a:rPr>
              <a:t>公部門擁有</a:t>
            </a:r>
            <a:r>
              <a:rPr lang="en-US" altLang="zh-TW" sz="2800" b="1" dirty="0" smtClean="0">
                <a:solidFill>
                  <a:schemeClr val="bg1"/>
                </a:solidFill>
                <a:effectLst>
                  <a:outerShdw blurRad="38100" dist="38100" dir="2700000" algn="tl">
                    <a:srgbClr val="000000">
                      <a:alpha val="43137"/>
                    </a:srgbClr>
                  </a:outerShdw>
                </a:effectLst>
              </a:rPr>
              <a:t>)</a:t>
            </a:r>
            <a:endParaRPr lang="zh-TW" alt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1109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2" descr="E:\2011\20111126-27蘭嶼\P121043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417606"/>
            <a:ext cx="9144000" cy="5440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Desktop\pic\203407.t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09663" y="0"/>
            <a:ext cx="6634337" cy="4234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內容版面配置區 4"/>
          <p:cNvSpPr txBox="1">
            <a:spLocks/>
          </p:cNvSpPr>
          <p:nvPr/>
        </p:nvSpPr>
        <p:spPr>
          <a:xfrm>
            <a:off x="3187699" y="343668"/>
            <a:ext cx="1816101" cy="83388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王漢宗顏楷體繁" panose="02000500000000000000" pitchFamily="2" charset="-120"/>
                <a:ea typeface="王漢宗顏楷體繁" panose="02000500000000000000" pitchFamily="2" charset="-120"/>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王漢宗顏楷體繁" panose="02000500000000000000" pitchFamily="2" charset="-120"/>
                <a:ea typeface="王漢宗顏楷體繁" panose="02000500000000000000" pitchFamily="2" charset="-120"/>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王漢宗顏楷體繁" panose="02000500000000000000" pitchFamily="2" charset="-120"/>
                <a:ea typeface="王漢宗顏楷體繁" panose="02000500000000000000" pitchFamily="2" charset="-120"/>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王漢宗顏楷體繁" panose="02000500000000000000" pitchFamily="2" charset="-120"/>
                <a:ea typeface="王漢宗顏楷體繁" panose="02000500000000000000" pitchFamily="2" charset="-120"/>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王漢宗顏楷體繁" panose="02000500000000000000" pitchFamily="2" charset="-120"/>
                <a:ea typeface="王漢宗顏楷體繁" panose="02000500000000000000" pitchFamily="2" charset="-120"/>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r>
              <a:rPr lang="en-US" altLang="zh-TW"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1980</a:t>
            </a:r>
            <a:endPar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內容版面配置區 4"/>
          <p:cNvSpPr txBox="1">
            <a:spLocks/>
          </p:cNvSpPr>
          <p:nvPr/>
        </p:nvSpPr>
        <p:spPr>
          <a:xfrm>
            <a:off x="-101600" y="2360511"/>
            <a:ext cx="1816101" cy="83388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王漢宗顏楷體繁" panose="02000500000000000000" pitchFamily="2" charset="-120"/>
                <a:ea typeface="王漢宗顏楷體繁" panose="02000500000000000000" pitchFamily="2" charset="-120"/>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王漢宗顏楷體繁" panose="02000500000000000000" pitchFamily="2" charset="-120"/>
                <a:ea typeface="王漢宗顏楷體繁" panose="02000500000000000000" pitchFamily="2" charset="-120"/>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王漢宗顏楷體繁" panose="02000500000000000000" pitchFamily="2" charset="-120"/>
                <a:ea typeface="王漢宗顏楷體繁" panose="02000500000000000000" pitchFamily="2" charset="-120"/>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王漢宗顏楷體繁" panose="02000500000000000000" pitchFamily="2" charset="-120"/>
                <a:ea typeface="王漢宗顏楷體繁" panose="02000500000000000000" pitchFamily="2" charset="-120"/>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王漢宗顏楷體繁" panose="02000500000000000000" pitchFamily="2" charset="-120"/>
                <a:ea typeface="王漢宗顏楷體繁" panose="02000500000000000000" pitchFamily="2" charset="-120"/>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r>
              <a:rPr lang="en-US" altLang="zh-TW"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2010</a:t>
            </a:r>
            <a:endPar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753906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6" name="Picture 2" descr="I:\蘭嶼影像\三木淳 掃描檔\File0041.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0727" y="19511"/>
            <a:ext cx="5212574" cy="3529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5" descr="E:\2011\20110723-29蘭嶼\P119029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997"/>
          <a:stretch/>
        </p:blipFill>
        <p:spPr bwMode="auto">
          <a:xfrm>
            <a:off x="2140726" y="3416624"/>
            <a:ext cx="5212575" cy="3446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內容版面配置區 4"/>
          <p:cNvSpPr txBox="1">
            <a:spLocks/>
          </p:cNvSpPr>
          <p:nvPr/>
        </p:nvSpPr>
        <p:spPr>
          <a:xfrm>
            <a:off x="6997699" y="929327"/>
            <a:ext cx="1816101" cy="83388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王漢宗顏楷體繁" panose="02000500000000000000" pitchFamily="2" charset="-120"/>
                <a:ea typeface="王漢宗顏楷體繁" panose="02000500000000000000" pitchFamily="2" charset="-120"/>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王漢宗顏楷體繁" panose="02000500000000000000" pitchFamily="2" charset="-120"/>
                <a:ea typeface="王漢宗顏楷體繁" panose="02000500000000000000" pitchFamily="2" charset="-120"/>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王漢宗顏楷體繁" panose="02000500000000000000" pitchFamily="2" charset="-120"/>
                <a:ea typeface="王漢宗顏楷體繁" panose="02000500000000000000" pitchFamily="2" charset="-120"/>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王漢宗顏楷體繁" panose="02000500000000000000" pitchFamily="2" charset="-120"/>
                <a:ea typeface="王漢宗顏楷體繁" panose="02000500000000000000" pitchFamily="2" charset="-120"/>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王漢宗顏楷體繁" panose="02000500000000000000" pitchFamily="2" charset="-120"/>
                <a:ea typeface="王漢宗顏楷體繁" panose="02000500000000000000" pitchFamily="2" charset="-120"/>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r>
              <a:rPr lang="en-US" altLang="zh-TW"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1960</a:t>
            </a:r>
            <a:endPar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內容版面配置區 4"/>
          <p:cNvSpPr txBox="1">
            <a:spLocks/>
          </p:cNvSpPr>
          <p:nvPr/>
        </p:nvSpPr>
        <p:spPr>
          <a:xfrm>
            <a:off x="7150099" y="4306068"/>
            <a:ext cx="1816101" cy="83388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王漢宗顏楷體繁" panose="02000500000000000000" pitchFamily="2" charset="-120"/>
                <a:ea typeface="王漢宗顏楷體繁" panose="02000500000000000000" pitchFamily="2" charset="-120"/>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王漢宗顏楷體繁" panose="02000500000000000000" pitchFamily="2" charset="-120"/>
                <a:ea typeface="王漢宗顏楷體繁" panose="02000500000000000000" pitchFamily="2" charset="-120"/>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王漢宗顏楷體繁" panose="02000500000000000000" pitchFamily="2" charset="-120"/>
                <a:ea typeface="王漢宗顏楷體繁" panose="02000500000000000000" pitchFamily="2" charset="-120"/>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王漢宗顏楷體繁" panose="02000500000000000000" pitchFamily="2" charset="-120"/>
                <a:ea typeface="王漢宗顏楷體繁" panose="02000500000000000000" pitchFamily="2" charset="-120"/>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王漢宗顏楷體繁" panose="02000500000000000000" pitchFamily="2" charset="-120"/>
                <a:ea typeface="王漢宗顏楷體繁" panose="02000500000000000000" pitchFamily="2" charset="-120"/>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r>
              <a:rPr lang="en-US" altLang="zh-TW"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2010</a:t>
            </a:r>
            <a:endPar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295225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Desktop\1020223_蘭嶼特定區計畫_工作計畫書_營建署-已解鎖.jpg"/>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590800" y="66663"/>
            <a:ext cx="4460929" cy="6750673"/>
          </a:xfrm>
          <a:prstGeom prst="rect">
            <a:avLst/>
          </a:prstGeom>
          <a:ln>
            <a:solidFill>
              <a:schemeClr val="tx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2909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a:xfrm>
            <a:off x="1113233" y="157160"/>
            <a:ext cx="7468990" cy="1161005"/>
          </a:xfrm>
        </p:spPr>
        <p:txBody>
          <a:bodyPr>
            <a:normAutofit/>
          </a:bodyPr>
          <a:lstStyle/>
          <a:p>
            <a:r>
              <a:rPr lang="zh-TW" altLang="en-US"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蘭嶼特定區計畫</a:t>
            </a:r>
            <a:endPar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 name="內容版面配置區 11"/>
          <p:cNvSpPr>
            <a:spLocks noGrp="1"/>
          </p:cNvSpPr>
          <p:nvPr>
            <p:ph idx="1"/>
          </p:nvPr>
        </p:nvSpPr>
        <p:spPr>
          <a:xfrm>
            <a:off x="1423985" y="1280302"/>
            <a:ext cx="7377592" cy="5772152"/>
          </a:xfrm>
        </p:spPr>
        <p:txBody>
          <a:bodyPr anchor="t">
            <a:normAutofit/>
          </a:bodyPr>
          <a:lstStyle/>
          <a:p>
            <a:pPr>
              <a:lnSpc>
                <a:spcPct val="150000"/>
              </a:lnSpc>
              <a:spcAft>
                <a:spcPts val="1200"/>
              </a:spcAft>
            </a:pPr>
            <a:r>
              <a:rPr lang="zh-TW" altLang="en-US" sz="2800" dirty="0" smtClean="0"/>
              <a:t>以</a:t>
            </a:r>
            <a:r>
              <a:rPr lang="zh-TW" altLang="en-US" sz="2800" dirty="0" smtClean="0">
                <a:solidFill>
                  <a:srgbClr val="FF0000"/>
                </a:solidFill>
              </a:rPr>
              <a:t>都市</a:t>
            </a:r>
            <a:r>
              <a:rPr lang="zh-TW" altLang="en-US" sz="2800" dirty="0">
                <a:solidFill>
                  <a:srgbClr val="FF0000"/>
                </a:solidFill>
              </a:rPr>
              <a:t>計畫法</a:t>
            </a:r>
            <a:r>
              <a:rPr lang="zh-TW" altLang="en-US" sz="2800" dirty="0" smtClean="0"/>
              <a:t>對蘭嶼土地進行的完整調查規劃，目的是為蘭嶼的土地使用解套</a:t>
            </a:r>
            <a:r>
              <a:rPr lang="en-US" altLang="zh-TW" sz="2800" dirty="0" smtClean="0"/>
              <a:t>(</a:t>
            </a:r>
            <a:r>
              <a:rPr lang="zh-TW" altLang="en-US" sz="2800" dirty="0" smtClean="0"/>
              <a:t>也將帶來</a:t>
            </a:r>
            <a:r>
              <a:rPr lang="zh-TW" altLang="en-US" sz="2800" dirty="0" smtClean="0">
                <a:solidFill>
                  <a:srgbClr val="FF0000"/>
                </a:solidFill>
              </a:rPr>
              <a:t>土地收編國有</a:t>
            </a:r>
            <a:r>
              <a:rPr lang="zh-TW" altLang="en-US" sz="2800" dirty="0" smtClean="0"/>
              <a:t>以及</a:t>
            </a:r>
            <a:r>
              <a:rPr lang="zh-TW" altLang="en-US" sz="2800" dirty="0" smtClean="0">
                <a:solidFill>
                  <a:srgbClr val="FF0000"/>
                </a:solidFill>
              </a:rPr>
              <a:t>土地使用解編</a:t>
            </a:r>
            <a:r>
              <a:rPr lang="zh-TW" altLang="en-US" sz="2800" dirty="0" smtClean="0"/>
              <a:t>的危機</a:t>
            </a:r>
            <a:r>
              <a:rPr lang="en-US" altLang="zh-TW" sz="2800" dirty="0" smtClean="0"/>
              <a:t>)</a:t>
            </a:r>
            <a:r>
              <a:rPr lang="zh-TW" altLang="en-US" sz="2800" dirty="0" smtClean="0"/>
              <a:t>。</a:t>
            </a:r>
            <a:endParaRPr lang="en-US" altLang="zh-TW" sz="2800" dirty="0" smtClean="0"/>
          </a:p>
          <a:p>
            <a:pPr>
              <a:lnSpc>
                <a:spcPct val="150000"/>
              </a:lnSpc>
              <a:spcAft>
                <a:spcPts val="2400"/>
              </a:spcAft>
            </a:pPr>
            <a:r>
              <a:rPr lang="zh-TW" altLang="en-US" sz="2800" dirty="0" smtClean="0"/>
              <a:t>由台東縣政府提案，引用</a:t>
            </a:r>
            <a:r>
              <a:rPr lang="zh-TW" altLang="en-US" sz="2800" dirty="0" smtClean="0">
                <a:solidFill>
                  <a:srgbClr val="C00000"/>
                </a:solidFill>
              </a:rPr>
              <a:t>離島建設條例第</a:t>
            </a:r>
            <a:r>
              <a:rPr lang="en-US" altLang="zh-TW" sz="2800" dirty="0" smtClean="0">
                <a:solidFill>
                  <a:srgbClr val="C00000"/>
                </a:solidFill>
              </a:rPr>
              <a:t>7</a:t>
            </a:r>
            <a:r>
              <a:rPr lang="zh-TW" altLang="en-US" sz="2800" dirty="0" smtClean="0">
                <a:solidFill>
                  <a:srgbClr val="C00000"/>
                </a:solidFill>
              </a:rPr>
              <a:t>條</a:t>
            </a:r>
            <a:r>
              <a:rPr lang="zh-TW" altLang="en-US" sz="2800" dirty="0" smtClean="0"/>
              <a:t>，縣政府可全權對蘭嶼土地進行重新規劃，並且</a:t>
            </a:r>
            <a:r>
              <a:rPr lang="zh-TW" altLang="en-US" sz="2800" dirty="0" smtClean="0">
                <a:solidFill>
                  <a:srgbClr val="FF0000"/>
                </a:solidFill>
              </a:rPr>
              <a:t>不受都市計畫法法規限制</a:t>
            </a:r>
            <a:r>
              <a:rPr lang="zh-TW" altLang="en-US" sz="2800" dirty="0" smtClean="0"/>
              <a:t>，</a:t>
            </a:r>
            <a:r>
              <a:rPr lang="zh-TW" altLang="en-US" sz="2800" dirty="0" smtClean="0">
                <a:solidFill>
                  <a:srgbClr val="FF0000"/>
                </a:solidFill>
              </a:rPr>
              <a:t>也不受內政部都市計畫委員會監督</a:t>
            </a:r>
            <a:r>
              <a:rPr lang="zh-TW" altLang="en-US" sz="2800" dirty="0" smtClean="0"/>
              <a:t>，</a:t>
            </a:r>
            <a:r>
              <a:rPr lang="zh-TW" altLang="en-US" sz="2800" dirty="0" smtClean="0">
                <a:solidFill>
                  <a:srgbClr val="0070C0"/>
                </a:solidFill>
              </a:rPr>
              <a:t>更完全避開蘭嶼人的監督</a:t>
            </a:r>
            <a:r>
              <a:rPr lang="zh-TW" altLang="en-US" sz="2800" dirty="0" smtClean="0"/>
              <a:t>。</a:t>
            </a:r>
            <a:endParaRPr lang="en-US" altLang="zh-TW" sz="2800" dirty="0" smtClean="0"/>
          </a:p>
        </p:txBody>
      </p:sp>
    </p:spTree>
    <p:extLst>
      <p:ext uri="{BB962C8B-B14F-4D97-AF65-F5344CB8AC3E}">
        <p14:creationId xmlns:p14="http://schemas.microsoft.com/office/powerpoint/2010/main" val="16456195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a:spLocks noGrp="1"/>
          </p:cNvSpPr>
          <p:nvPr>
            <p:ph type="title"/>
          </p:nvPr>
        </p:nvSpPr>
        <p:spPr>
          <a:xfrm>
            <a:off x="1390486" y="5661025"/>
            <a:ext cx="7771193" cy="781050"/>
          </a:xfrm>
        </p:spPr>
        <p:txBody>
          <a:bodyPr>
            <a:normAutofit/>
          </a:bodyPr>
          <a:lstStyle/>
          <a:p>
            <a:pPr algn="r"/>
            <a:r>
              <a:rPr lang="zh-TW" altLang="en-US" sz="2800" dirty="0" smtClean="0"/>
              <a:t>計</a:t>
            </a:r>
            <a:r>
              <a:rPr lang="zh-TW" altLang="en-US" sz="2800" dirty="0"/>
              <a:t>畫</a:t>
            </a:r>
            <a:r>
              <a:rPr lang="zh-TW" altLang="en-US" sz="2800" dirty="0" smtClean="0"/>
              <a:t>書 </a:t>
            </a:r>
            <a:r>
              <a:rPr lang="en-US" altLang="zh-TW" sz="2800" dirty="0" smtClean="0"/>
              <a:t>p.8</a:t>
            </a:r>
            <a:endParaRPr lang="zh-TW" altLang="en-US" sz="2800" dirty="0"/>
          </a:p>
        </p:txBody>
      </p:sp>
      <p:pic>
        <p:nvPicPr>
          <p:cNvPr id="10" name="圖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0486" y="952500"/>
            <a:ext cx="7226401" cy="4765633"/>
          </a:xfrm>
          <a:prstGeom prst="rect">
            <a:avLst/>
          </a:prstGeom>
          <a:ln w="1905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cxnSp>
        <p:nvCxnSpPr>
          <p:cNvPr id="3" name="直線接點 2"/>
          <p:cNvCxnSpPr/>
          <p:nvPr/>
        </p:nvCxnSpPr>
        <p:spPr>
          <a:xfrm>
            <a:off x="2286000" y="2120900"/>
            <a:ext cx="360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2286000" y="5372100"/>
            <a:ext cx="464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7416800" y="49657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標題 1"/>
          <p:cNvSpPr txBox="1">
            <a:spLocks/>
          </p:cNvSpPr>
          <p:nvPr/>
        </p:nvSpPr>
        <p:spPr>
          <a:xfrm>
            <a:off x="1676400" y="5962650"/>
            <a:ext cx="5130800" cy="80645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b="1" kern="1200" cap="none">
                <a:ln w="3175" cmpd="sng">
                  <a:noFill/>
                </a:ln>
                <a:solidFill>
                  <a:schemeClr val="tx1"/>
                </a:solidFill>
                <a:effectLst/>
                <a:latin typeface="王漢宗超明體繁" panose="02020300000000000000" pitchFamily="18" charset="-120"/>
                <a:ea typeface="王漢宗超明體繁" panose="02020300000000000000" pitchFamily="18"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2400" dirty="0" smtClean="0">
                <a:latin typeface="微軟正黑體" panose="020B0604030504040204" pitchFamily="34" charset="-120"/>
                <a:ea typeface="微軟正黑體" panose="020B0604030504040204" pitchFamily="34" charset="-120"/>
              </a:rPr>
              <a:t>剝奪治理權、難以契合在地使用機制</a:t>
            </a:r>
            <a:endParaRPr lang="zh-TW" altLang="en-US" sz="2400" dirty="0">
              <a:latin typeface="微軟正黑體" panose="020B0604030504040204" pitchFamily="34" charset="-120"/>
              <a:ea typeface="微軟正黑體" panose="020B0604030504040204" pitchFamily="34" charset="-120"/>
            </a:endParaRPr>
          </a:p>
        </p:txBody>
      </p:sp>
      <p:sp>
        <p:nvSpPr>
          <p:cNvPr id="12" name="向下箭號 11"/>
          <p:cNvSpPr/>
          <p:nvPr/>
        </p:nvSpPr>
        <p:spPr>
          <a:xfrm>
            <a:off x="3748114" y="5454649"/>
            <a:ext cx="330200" cy="596901"/>
          </a:xfrm>
          <a:prstGeom prst="downArrow">
            <a:avLst>
              <a:gd name="adj1" fmla="val 50000"/>
              <a:gd name="adj2" fmla="val 67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標題 1"/>
          <p:cNvSpPr txBox="1">
            <a:spLocks/>
          </p:cNvSpPr>
          <p:nvPr/>
        </p:nvSpPr>
        <p:spPr>
          <a:xfrm>
            <a:off x="2692400" y="215900"/>
            <a:ext cx="6161114" cy="80645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b="1" kern="1200" cap="none">
                <a:ln w="3175" cmpd="sng">
                  <a:noFill/>
                </a:ln>
                <a:solidFill>
                  <a:schemeClr val="tx1"/>
                </a:solidFill>
                <a:effectLst/>
                <a:latin typeface="王漢宗超明體繁" panose="02020300000000000000" pitchFamily="18" charset="-120"/>
                <a:ea typeface="王漢宗超明體繁" panose="02020300000000000000" pitchFamily="18"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2400" dirty="0" smtClean="0">
                <a:latin typeface="微軟正黑體" panose="020B0604030504040204" pitchFamily="34" charset="-120"/>
                <a:ea typeface="微軟正黑體" panose="020B0604030504040204" pitchFamily="34" charset="-120"/>
              </a:rPr>
              <a:t>在強推政策後希望民眾參與、實為本末倒置</a:t>
            </a:r>
            <a:endParaRPr lang="zh-TW" altLang="en-US" sz="2400" dirty="0">
              <a:latin typeface="微軟正黑體" panose="020B0604030504040204" pitchFamily="34" charset="-120"/>
              <a:ea typeface="微軟正黑體" panose="020B0604030504040204" pitchFamily="34" charset="-120"/>
            </a:endParaRPr>
          </a:p>
        </p:txBody>
      </p:sp>
      <p:sp>
        <p:nvSpPr>
          <p:cNvPr id="14" name="向下箭號 13"/>
          <p:cNvSpPr/>
          <p:nvPr/>
        </p:nvSpPr>
        <p:spPr>
          <a:xfrm rot="12693234">
            <a:off x="4904663" y="813671"/>
            <a:ext cx="254618" cy="889406"/>
          </a:xfrm>
          <a:prstGeom prst="downArrow">
            <a:avLst>
              <a:gd name="adj1" fmla="val 50000"/>
              <a:gd name="adj2" fmla="val 67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下箭號 14"/>
          <p:cNvSpPr/>
          <p:nvPr/>
        </p:nvSpPr>
        <p:spPr>
          <a:xfrm rot="14986117">
            <a:off x="3947995" y="2716771"/>
            <a:ext cx="299781" cy="596901"/>
          </a:xfrm>
          <a:prstGeom prst="downArrow">
            <a:avLst>
              <a:gd name="adj1" fmla="val 50000"/>
              <a:gd name="adj2" fmla="val 67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標題 1"/>
          <p:cNvSpPr txBox="1">
            <a:spLocks/>
          </p:cNvSpPr>
          <p:nvPr/>
        </p:nvSpPr>
        <p:spPr>
          <a:xfrm>
            <a:off x="4194826" y="2505031"/>
            <a:ext cx="3838085" cy="80645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b="1" kern="1200" cap="none">
                <a:ln w="3175" cmpd="sng">
                  <a:noFill/>
                </a:ln>
                <a:solidFill>
                  <a:schemeClr val="tx1"/>
                </a:solidFill>
                <a:effectLst/>
                <a:latin typeface="王漢宗超明體繁" panose="02020300000000000000" pitchFamily="18" charset="-120"/>
                <a:ea typeface="王漢宗超明體繁" panose="02020300000000000000" pitchFamily="18"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zh-TW" altLang="en-US" sz="2400" dirty="0" smtClean="0">
                <a:latin typeface="微軟正黑體" panose="020B0604030504040204" pitchFamily="34" charset="-120"/>
                <a:ea typeface="微軟正黑體" panose="020B0604030504040204" pitchFamily="34" charset="-120"/>
              </a:rPr>
              <a:t>不符合在地土地使用需求</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99666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 y="506259"/>
            <a:ext cx="6529829" cy="1250066"/>
          </a:xfrm>
        </p:spPr>
        <p:txBody>
          <a:bodyPr anchor="t">
            <a:noAutofit/>
          </a:bodyPr>
          <a:lstStyle/>
          <a:p>
            <a:pPr>
              <a:lnSpc>
                <a:spcPct val="150000"/>
              </a:lnSpc>
              <a:spcBef>
                <a:spcPts val="2400"/>
              </a:spcBef>
            </a:pPr>
            <a:r>
              <a:rPr lang="zh-TW" altLang="en-US" sz="4800" b="1" dirty="0"/>
              <a:t>東清七號地事件</a:t>
            </a:r>
            <a:r>
              <a:rPr lang="en-US" altLang="zh-TW" sz="4800" b="1" dirty="0"/>
              <a:t/>
            </a:r>
            <a:br>
              <a:rPr lang="en-US" altLang="zh-TW" sz="4800" b="1" dirty="0"/>
            </a:br>
            <a:endParaRPr lang="zh-TW" altLang="en-US" sz="4800" b="1" dirty="0"/>
          </a:p>
        </p:txBody>
      </p:sp>
      <p:sp>
        <p:nvSpPr>
          <p:cNvPr id="4" name="文字版面配置區 3"/>
          <p:cNvSpPr>
            <a:spLocks noGrp="1"/>
          </p:cNvSpPr>
          <p:nvPr>
            <p:ph type="body" idx="1"/>
          </p:nvPr>
        </p:nvSpPr>
        <p:spPr/>
        <p:txBody>
          <a:bodyPr/>
          <a:lstStyle/>
          <a:p>
            <a:endParaRPr lang="zh-TW" altLang="en-US"/>
          </a:p>
        </p:txBody>
      </p:sp>
      <p:pic>
        <p:nvPicPr>
          <p:cNvPr id="10243" name="Picture 3" descr="I:\2013\東清七號地\0624記者會\記者會背景資料\傳統領域地圖.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549" y="2030682"/>
            <a:ext cx="5472855" cy="4034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4" name="Picture 4" descr="C:\Users\ChiaNan\Desktop\10290640_10203088012114139_3894815189389840974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7403" y="636891"/>
            <a:ext cx="3491627" cy="60489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8711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3235" y="12704"/>
            <a:ext cx="7802165" cy="2006596"/>
          </a:xfrm>
        </p:spPr>
        <p:txBody>
          <a:bodyPr>
            <a:normAutofit/>
          </a:bodyPr>
          <a:lstStyle/>
          <a:p>
            <a:pPr>
              <a:lnSpc>
                <a:spcPct val="120000"/>
              </a:lnSpc>
            </a:pPr>
            <a:r>
              <a:rPr lang="zh-TW" altLang="en-US" sz="4400" dirty="0">
                <a:latin typeface="微軟正黑體" panose="020B0604030504040204" pitchFamily="34" charset="-120"/>
                <a:ea typeface="微軟正黑體" panose="020B0604030504040204" pitchFamily="34" charset="-120"/>
              </a:rPr>
              <a:t>都市計畫土地使用</a:t>
            </a:r>
            <a:r>
              <a:rPr lang="zh-TW" altLang="en-US" sz="4400" dirty="0" smtClean="0">
                <a:latin typeface="微軟正黑體" panose="020B0604030504040204" pitchFamily="34" charset="-120"/>
                <a:ea typeface="微軟正黑體" panose="020B0604030504040204" pitchFamily="34" charset="-120"/>
              </a:rPr>
              <a:t>分區</a:t>
            </a:r>
            <a:endParaRPr lang="zh-TW" altLang="en-US" sz="44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nchor="t"/>
          <a:lstStyle/>
          <a:p>
            <a:pPr marL="0" indent="0">
              <a:buNone/>
            </a:pPr>
            <a:r>
              <a:rPr lang="zh-TW" altLang="en-US" b="1" dirty="0" smtClean="0">
                <a:solidFill>
                  <a:srgbClr val="0070C0"/>
                </a:solidFill>
                <a:latin typeface="微軟正黑體" panose="020B0604030504040204" pitchFamily="34" charset="-120"/>
                <a:ea typeface="微軟正黑體" panose="020B0604030504040204" pitchFamily="34" charset="-120"/>
              </a:rPr>
              <a:t>地用</a:t>
            </a:r>
            <a:endParaRPr lang="en-US" altLang="zh-TW" b="1" dirty="0" smtClean="0">
              <a:solidFill>
                <a:srgbClr val="0070C0"/>
              </a:solidFill>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住宅區</a:t>
            </a:r>
            <a:r>
              <a:rPr lang="zh-TW" altLang="en-US" dirty="0">
                <a:latin typeface="微軟正黑體" panose="020B0604030504040204" pitchFamily="34" charset="-120"/>
                <a:ea typeface="微軟正黑體" panose="020B0604030504040204" pitchFamily="34" charset="-120"/>
              </a:rPr>
              <a:t>、商業區、工業區、行政區、文教區、風景區及其他使用區或特定專用</a:t>
            </a:r>
            <a:r>
              <a:rPr lang="zh-TW" altLang="en-US" dirty="0" smtClean="0">
                <a:latin typeface="微軟正黑體" panose="020B0604030504040204" pitchFamily="34" charset="-120"/>
                <a:ea typeface="微軟正黑體" panose="020B0604030504040204" pitchFamily="34" charset="-120"/>
              </a:rPr>
              <a:t>區</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b="1" dirty="0" smtClean="0">
                <a:solidFill>
                  <a:srgbClr val="0070C0"/>
                </a:solidFill>
                <a:latin typeface="微軟正黑體" panose="020B0604030504040204" pitchFamily="34" charset="-120"/>
                <a:ea typeface="微軟正黑體" panose="020B0604030504040204" pitchFamily="34" charset="-120"/>
              </a:rPr>
              <a:t>地權</a:t>
            </a:r>
            <a:endParaRPr lang="en-US" altLang="zh-TW" b="1" dirty="0" smtClean="0">
              <a:solidFill>
                <a:srgbClr val="0070C0"/>
              </a:solidFill>
              <a:latin typeface="微軟正黑體" panose="020B0604030504040204" pitchFamily="34" charset="-120"/>
              <a:ea typeface="微軟正黑體" panose="020B0604030504040204" pitchFamily="34" charset="-120"/>
            </a:endParaRPr>
          </a:p>
          <a:p>
            <a:r>
              <a:rPr lang="en-US" altLang="zh-TW" dirty="0" smtClean="0">
                <a:solidFill>
                  <a:srgbClr val="C00000"/>
                </a:solidFill>
                <a:latin typeface="微軟正黑體" panose="020B0604030504040204" pitchFamily="34" charset="-120"/>
                <a:ea typeface="微軟正黑體" panose="020B0604030504040204" pitchFamily="34" charset="-120"/>
              </a:rPr>
              <a:t>99.4%</a:t>
            </a:r>
            <a:r>
              <a:rPr lang="zh-TW" altLang="en-US" dirty="0" smtClean="0">
                <a:solidFill>
                  <a:srgbClr val="C00000"/>
                </a:solidFill>
                <a:latin typeface="微軟正黑體" panose="020B0604030504040204" pitchFamily="34" charset="-120"/>
                <a:ea typeface="微軟正黑體" panose="020B0604030504040204" pitchFamily="34" charset="-120"/>
              </a:rPr>
              <a:t>公有地</a:t>
            </a:r>
            <a:r>
              <a:rPr lang="zh-TW" altLang="en-US" dirty="0" smtClean="0">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0.4%</a:t>
            </a:r>
            <a:r>
              <a:rPr lang="zh-TW" altLang="en-US" dirty="0" smtClean="0">
                <a:latin typeface="微軟正黑體" panose="020B0604030504040204" pitchFamily="34" charset="-120"/>
                <a:ea typeface="微軟正黑體" panose="020B0604030504040204" pitchFamily="34" charset="-120"/>
              </a:rPr>
              <a:t>私有地</a:t>
            </a:r>
            <a:endParaRPr lang="en-US" altLang="zh-TW" dirty="0" smtClean="0">
              <a:latin typeface="微軟正黑體" panose="020B0604030504040204" pitchFamily="34" charset="-120"/>
              <a:ea typeface="微軟正黑體" panose="020B0604030504040204" pitchFamily="34" charset="-120"/>
            </a:endParaRPr>
          </a:p>
          <a:p>
            <a:endParaRPr lang="en-US" altLang="zh-TW" dirty="0" smtClean="0">
              <a:latin typeface="微軟正黑體" panose="020B0604030504040204" pitchFamily="34" charset="-120"/>
              <a:ea typeface="微軟正黑體" panose="020B0604030504040204" pitchFamily="34" charset="-120"/>
            </a:endParaRPr>
          </a:p>
          <a:p>
            <a:pPr marL="0" indent="0">
              <a:lnSpc>
                <a:spcPct val="150000"/>
              </a:lnSpc>
              <a:buNone/>
            </a:pPr>
            <a:r>
              <a:rPr lang="zh-TW" altLang="en-US" dirty="0">
                <a:latin typeface="微軟正黑體" panose="020B0604030504040204" pitchFamily="34" charset="-120"/>
                <a:ea typeface="微軟正黑體" panose="020B0604030504040204" pitchFamily="34" charset="-120"/>
              </a:rPr>
              <a:t>在</a:t>
            </a:r>
            <a:r>
              <a:rPr lang="en-US" altLang="zh-TW" dirty="0" smtClean="0">
                <a:latin typeface="微軟正黑體" panose="020B0604030504040204" pitchFamily="34" charset="-120"/>
                <a:ea typeface="微軟正黑體" panose="020B0604030504040204" pitchFamily="34" charset="-120"/>
              </a:rPr>
              <a:t>100%</a:t>
            </a:r>
            <a:r>
              <a:rPr lang="zh-TW" altLang="en-US" dirty="0" smtClean="0">
                <a:latin typeface="微軟正黑體" panose="020B0604030504040204" pitchFamily="34" charset="-120"/>
                <a:ea typeface="微軟正黑體" panose="020B0604030504040204" pitchFamily="34" charset="-120"/>
              </a:rPr>
              <a:t>的原住民保留地上，都市</a:t>
            </a:r>
            <a:r>
              <a:rPr lang="zh-TW" altLang="en-US" dirty="0">
                <a:latin typeface="微軟正黑體" panose="020B0604030504040204" pitchFamily="34" charset="-120"/>
                <a:ea typeface="微軟正黑體" panose="020B0604030504040204" pitchFamily="34" charset="-120"/>
              </a:rPr>
              <a:t>計畫</a:t>
            </a:r>
            <a:r>
              <a:rPr lang="zh-TW" altLang="en-US" dirty="0">
                <a:solidFill>
                  <a:srgbClr val="C00000"/>
                </a:solidFill>
                <a:latin typeface="微軟正黑體" panose="020B0604030504040204" pitchFamily="34" charset="-120"/>
                <a:ea typeface="微軟正黑體" panose="020B0604030504040204" pitchFamily="34" charset="-120"/>
              </a:rPr>
              <a:t>提案</a:t>
            </a:r>
            <a:r>
              <a:rPr lang="zh-TW" altLang="en-US" dirty="0" smtClean="0">
                <a:solidFill>
                  <a:srgbClr val="C00000"/>
                </a:solidFill>
                <a:latin typeface="微軟正黑體" panose="020B0604030504040204" pitchFamily="34" charset="-120"/>
                <a:ea typeface="微軟正黑體" panose="020B0604030504040204" pitchFamily="34" charset="-120"/>
              </a:rPr>
              <a:t>權、</a:t>
            </a:r>
            <a:r>
              <a:rPr lang="zh-TW" altLang="en-US" dirty="0" smtClean="0">
                <a:latin typeface="微軟正黑體" panose="020B0604030504040204" pitchFamily="34" charset="-120"/>
                <a:ea typeface="微軟正黑體" panose="020B0604030504040204" pitchFamily="34" charset="-120"/>
              </a:rPr>
              <a:t>土地</a:t>
            </a:r>
            <a:r>
              <a:rPr lang="zh-TW" altLang="en-US" dirty="0">
                <a:latin typeface="微軟正黑體" panose="020B0604030504040204" pitchFamily="34" charset="-120"/>
                <a:ea typeface="微軟正黑體" panose="020B0604030504040204" pitchFamily="34" charset="-120"/>
              </a:rPr>
              <a:t>分區</a:t>
            </a:r>
            <a:r>
              <a:rPr lang="zh-TW" altLang="en-US" dirty="0">
                <a:solidFill>
                  <a:srgbClr val="C00000"/>
                </a:solidFill>
                <a:latin typeface="微軟正黑體" panose="020B0604030504040204" pitchFamily="34" charset="-120"/>
                <a:ea typeface="微軟正黑體" panose="020B0604030504040204" pitchFamily="34" charset="-120"/>
              </a:rPr>
              <a:t>規劃</a:t>
            </a:r>
            <a:r>
              <a:rPr lang="zh-TW" altLang="en-US" dirty="0" smtClean="0">
                <a:solidFill>
                  <a:srgbClr val="C00000"/>
                </a:solidFill>
                <a:latin typeface="微軟正黑體" panose="020B0604030504040204" pitchFamily="34" charset="-120"/>
                <a:ea typeface="微軟正黑體" panose="020B0604030504040204" pitchFamily="34" charset="-120"/>
              </a:rPr>
              <a:t>權、</a:t>
            </a:r>
            <a:r>
              <a:rPr lang="zh-TW" altLang="en-US" dirty="0" smtClean="0">
                <a:latin typeface="微軟正黑體" panose="020B0604030504040204" pitchFamily="34" charset="-120"/>
                <a:ea typeface="微軟正黑體" panose="020B0604030504040204" pitchFamily="34" charset="-120"/>
              </a:rPr>
              <a:t>土地</a:t>
            </a:r>
            <a:r>
              <a:rPr lang="zh-TW" altLang="en-US" dirty="0">
                <a:latin typeface="微軟正黑體" panose="020B0604030504040204" pitchFamily="34" charset="-120"/>
                <a:ea typeface="微軟正黑體" panose="020B0604030504040204" pitchFamily="34" charset="-120"/>
              </a:rPr>
              <a:t>使用</a:t>
            </a:r>
            <a:r>
              <a:rPr lang="zh-TW" altLang="en-US" dirty="0">
                <a:solidFill>
                  <a:srgbClr val="C00000"/>
                </a:solidFill>
                <a:latin typeface="微軟正黑體" panose="020B0604030504040204" pitchFamily="34" charset="-120"/>
                <a:ea typeface="微軟正黑體" panose="020B0604030504040204" pitchFamily="34" charset="-120"/>
              </a:rPr>
              <a:t>決定權</a:t>
            </a:r>
            <a:r>
              <a:rPr lang="zh-TW" altLang="en-US" dirty="0">
                <a:latin typeface="微軟正黑體" panose="020B0604030504040204" pitchFamily="34" charset="-120"/>
                <a:ea typeface="微軟正黑體" panose="020B0604030504040204" pitchFamily="34" charset="-120"/>
              </a:rPr>
              <a:t>皆被政府掌控</a:t>
            </a:r>
            <a:r>
              <a:rPr lang="zh-TW" altLang="en-US" dirty="0" smtClean="0">
                <a:latin typeface="微軟正黑體" panose="020B0604030504040204" pitchFamily="34" charset="-120"/>
                <a:ea typeface="微軟正黑體" panose="020B0604030504040204" pitchFamily="34" charset="-120"/>
              </a:rPr>
              <a:t>時</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2363887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9228" y="5105401"/>
            <a:ext cx="7937928" cy="781050"/>
          </a:xfrm>
        </p:spPr>
        <p:txBody>
          <a:bodyPr>
            <a:normAutofit/>
          </a:bodyPr>
          <a:lstStyle/>
          <a:p>
            <a:pPr algn="r"/>
            <a:r>
              <a:rPr lang="zh-TW" altLang="en-US" sz="2800" dirty="0" smtClean="0"/>
              <a:t>計</a:t>
            </a:r>
            <a:r>
              <a:rPr lang="zh-TW" altLang="en-US" sz="2800" dirty="0"/>
              <a:t>畫</a:t>
            </a:r>
            <a:r>
              <a:rPr lang="zh-TW" altLang="en-US" sz="2800" dirty="0" smtClean="0"/>
              <a:t>書 </a:t>
            </a:r>
            <a:r>
              <a:rPr lang="en-US" altLang="zh-TW" sz="2800" dirty="0" smtClean="0"/>
              <a:t>p.9</a:t>
            </a:r>
            <a:endParaRPr lang="zh-TW" altLang="en-US" sz="2800" dirty="0"/>
          </a:p>
        </p:txBody>
      </p:sp>
      <p:pic>
        <p:nvPicPr>
          <p:cNvPr id="9218" name="Picture 2" descr="D:\Desktop\1020223_蘭嶼特定區計畫_工作計畫書_營建署-已解鎖.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8905" y="2108200"/>
            <a:ext cx="7981895" cy="256781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5" name="直線接點 4"/>
          <p:cNvCxnSpPr/>
          <p:nvPr/>
        </p:nvCxnSpPr>
        <p:spPr>
          <a:xfrm>
            <a:off x="5334000" y="4000500"/>
            <a:ext cx="345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168400" y="4457700"/>
            <a:ext cx="452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標題 1"/>
          <p:cNvSpPr txBox="1">
            <a:spLocks/>
          </p:cNvSpPr>
          <p:nvPr/>
        </p:nvSpPr>
        <p:spPr>
          <a:xfrm>
            <a:off x="2489200" y="5257801"/>
            <a:ext cx="4038600" cy="11049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b="1" kern="1200" cap="none">
                <a:ln w="3175" cmpd="sng">
                  <a:noFill/>
                </a:ln>
                <a:solidFill>
                  <a:schemeClr val="tx1"/>
                </a:solidFill>
                <a:effectLst/>
                <a:latin typeface="王漢宗超明體繁" panose="02020300000000000000" pitchFamily="18" charset="-120"/>
                <a:ea typeface="王漢宗超明體繁" panose="02020300000000000000" pitchFamily="18"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zh-TW" altLang="en-US" sz="2800" dirty="0" smtClean="0">
                <a:latin typeface="微軟正黑體" panose="020B0604030504040204" pitchFamily="34" charset="-120"/>
                <a:ea typeface="微軟正黑體" panose="020B0604030504040204" pitchFamily="34" charset="-120"/>
              </a:rPr>
              <a:t>簡化程序後門條款</a:t>
            </a:r>
            <a:r>
              <a:rPr lang="en-US" altLang="zh-TW" sz="2800" dirty="0" smtClean="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
        <p:nvSpPr>
          <p:cNvPr id="8" name="向下箭號 7"/>
          <p:cNvSpPr/>
          <p:nvPr/>
        </p:nvSpPr>
        <p:spPr>
          <a:xfrm>
            <a:off x="3670300" y="4584699"/>
            <a:ext cx="330200" cy="901701"/>
          </a:xfrm>
          <a:prstGeom prst="downArrow">
            <a:avLst>
              <a:gd name="adj1" fmla="val 50000"/>
              <a:gd name="adj2" fmla="val 67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663529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25102" y="144083"/>
            <a:ext cx="7846583" cy="1904996"/>
          </a:xfrm>
        </p:spPr>
        <p:txBody>
          <a:bodyPr>
            <a:normAutofit/>
          </a:bodyPr>
          <a:lstStyle/>
          <a:p>
            <a:r>
              <a:rPr lang="zh-TW" altLang="en-US" sz="4000" b="1" dirty="0">
                <a:latin typeface="微軟正黑體" panose="020B0604030504040204" pitchFamily="34" charset="-120"/>
                <a:ea typeface="微軟正黑體" panose="020B0604030504040204" pitchFamily="34" charset="-120"/>
              </a:rPr>
              <a:t>蘭嶼特定區</a:t>
            </a:r>
            <a:r>
              <a:rPr lang="zh-TW" altLang="en-US" sz="4000" b="1" dirty="0" smtClean="0">
                <a:latin typeface="微軟正黑體" panose="020B0604030504040204" pitchFamily="34" charset="-120"/>
                <a:ea typeface="微軟正黑體" panose="020B0604030504040204" pitchFamily="34" charset="-120"/>
              </a:rPr>
              <a:t>計畫的</a:t>
            </a:r>
            <a:r>
              <a:rPr lang="zh-TW" altLang="en-US" sz="4000" b="1" dirty="0">
                <a:latin typeface="微軟正黑體" panose="020B0604030504040204" pitchFamily="34" charset="-120"/>
                <a:ea typeface="微軟正黑體" panose="020B0604030504040204" pitchFamily="34" charset="-120"/>
              </a:rPr>
              <a:t>影響</a:t>
            </a:r>
          </a:p>
        </p:txBody>
      </p:sp>
      <p:sp>
        <p:nvSpPr>
          <p:cNvPr id="5" name="標題 1"/>
          <p:cNvSpPr txBox="1">
            <a:spLocks/>
          </p:cNvSpPr>
          <p:nvPr/>
        </p:nvSpPr>
        <p:spPr>
          <a:xfrm>
            <a:off x="1297418" y="1721522"/>
            <a:ext cx="7846583" cy="5035538"/>
          </a:xfrm>
          <a:prstGeom prst="rect">
            <a:avLst/>
          </a:prstGeom>
          <a:effectLst/>
        </p:spPr>
        <p:txBody>
          <a:bodyPr vert="horz" lIns="91440" tIns="45720" rIns="91440" bIns="45720" rtlCol="0" anchor="t">
            <a:normAutofit/>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50000"/>
              </a:lnSpc>
              <a:spcBef>
                <a:spcPts val="1800"/>
              </a:spcBef>
            </a:pPr>
            <a:r>
              <a:rPr lang="en-US" altLang="zh-TW" sz="2600" dirty="0">
                <a:latin typeface="微軟正黑體" panose="020B0604030504040204" pitchFamily="34" charset="-120"/>
                <a:ea typeface="微軟正黑體" panose="020B0604030504040204" pitchFamily="34" charset="-120"/>
                <a:cs typeface="+mn-cs"/>
              </a:rPr>
              <a:t>1</a:t>
            </a:r>
            <a:r>
              <a:rPr lang="zh-TW" altLang="en-US" sz="2600" dirty="0">
                <a:latin typeface="微軟正黑體" panose="020B0604030504040204" pitchFamily="34" charset="-120"/>
                <a:ea typeface="微軟正黑體" panose="020B0604030504040204" pitchFamily="34" charset="-120"/>
                <a:cs typeface="+mn-cs"/>
              </a:rPr>
              <a:t>、蘭嶼土地將完整</a:t>
            </a:r>
            <a:r>
              <a:rPr lang="zh-TW" altLang="en-US" sz="2600" dirty="0">
                <a:solidFill>
                  <a:srgbClr val="C00000"/>
                </a:solidFill>
                <a:latin typeface="微軟正黑體" panose="020B0604030504040204" pitchFamily="34" charset="-120"/>
                <a:ea typeface="微軟正黑體" panose="020B0604030504040204" pitchFamily="34" charset="-120"/>
                <a:cs typeface="+mn-cs"/>
              </a:rPr>
              <a:t>收歸為國有地管理</a:t>
            </a:r>
            <a:r>
              <a:rPr lang="zh-TW" altLang="en-US" sz="2600" dirty="0">
                <a:latin typeface="微軟正黑體" panose="020B0604030504040204" pitchFamily="34" charset="-120"/>
                <a:ea typeface="微軟正黑體" panose="020B0604030504040204" pitchFamily="34" charset="-120"/>
                <a:cs typeface="+mn-cs"/>
              </a:rPr>
              <a:t>，原住民土地權利喪失</a:t>
            </a:r>
            <a:endParaRPr lang="en-US" altLang="zh-TW" sz="2600" dirty="0">
              <a:latin typeface="微軟正黑體" panose="020B0604030504040204" pitchFamily="34" charset="-120"/>
              <a:ea typeface="微軟正黑體" panose="020B0604030504040204" pitchFamily="34" charset="-120"/>
              <a:cs typeface="+mn-cs"/>
            </a:endParaRPr>
          </a:p>
          <a:p>
            <a:pPr algn="l">
              <a:lnSpc>
                <a:spcPct val="150000"/>
              </a:lnSpc>
              <a:spcBef>
                <a:spcPts val="1800"/>
              </a:spcBef>
            </a:pPr>
            <a:r>
              <a:rPr lang="en-US" altLang="zh-TW" sz="2600" dirty="0">
                <a:latin typeface="微軟正黑體" panose="020B0604030504040204" pitchFamily="34" charset="-120"/>
                <a:ea typeface="微軟正黑體" panose="020B0604030504040204" pitchFamily="34" charset="-120"/>
                <a:cs typeface="+mn-cs"/>
              </a:rPr>
              <a:t>2</a:t>
            </a:r>
            <a:r>
              <a:rPr lang="zh-TW" altLang="en-US" sz="2600" dirty="0">
                <a:latin typeface="微軟正黑體" panose="020B0604030504040204" pitchFamily="34" charset="-120"/>
                <a:ea typeface="微軟正黑體" panose="020B0604030504040204" pitchFamily="34" charset="-120"/>
                <a:cs typeface="+mn-cs"/>
              </a:rPr>
              <a:t>、土地使用類型改變，生活型態將大規模變化</a:t>
            </a:r>
            <a:endParaRPr lang="en-US" altLang="zh-TW" sz="2600" dirty="0">
              <a:latin typeface="微軟正黑體" panose="020B0604030504040204" pitchFamily="34" charset="-120"/>
              <a:ea typeface="微軟正黑體" panose="020B0604030504040204" pitchFamily="34" charset="-120"/>
              <a:cs typeface="+mn-cs"/>
            </a:endParaRPr>
          </a:p>
          <a:p>
            <a:pPr algn="l">
              <a:lnSpc>
                <a:spcPct val="150000"/>
              </a:lnSpc>
              <a:spcBef>
                <a:spcPts val="1800"/>
              </a:spcBef>
            </a:pPr>
            <a:r>
              <a:rPr lang="en-US" altLang="zh-TW" sz="2600" dirty="0">
                <a:latin typeface="微軟正黑體" panose="020B0604030504040204" pitchFamily="34" charset="-120"/>
                <a:ea typeface="微軟正黑體" panose="020B0604030504040204" pitchFamily="34" charset="-120"/>
                <a:cs typeface="+mn-cs"/>
              </a:rPr>
              <a:t>3</a:t>
            </a:r>
            <a:r>
              <a:rPr lang="zh-TW" altLang="en-US" sz="2600" dirty="0">
                <a:latin typeface="微軟正黑體" panose="020B0604030504040204" pitchFamily="34" charset="-120"/>
                <a:ea typeface="微軟正黑體" panose="020B0604030504040204" pitchFamily="34" charset="-120"/>
                <a:cs typeface="+mn-cs"/>
              </a:rPr>
              <a:t>、土地使用鬆綁，將有更多</a:t>
            </a:r>
            <a:r>
              <a:rPr lang="zh-TW" altLang="en-US" sz="2600" dirty="0">
                <a:solidFill>
                  <a:srgbClr val="C00000"/>
                </a:solidFill>
                <a:latin typeface="微軟正黑體" panose="020B0604030504040204" pitchFamily="34" charset="-120"/>
                <a:ea typeface="微軟正黑體" panose="020B0604030504040204" pitchFamily="34" charset="-120"/>
                <a:cs typeface="+mn-cs"/>
              </a:rPr>
              <a:t>外來投資炒作</a:t>
            </a:r>
            <a:endParaRPr lang="en-US" altLang="zh-TW" sz="2600" dirty="0">
              <a:solidFill>
                <a:srgbClr val="C00000"/>
              </a:solidFill>
              <a:latin typeface="微軟正黑體" panose="020B0604030504040204" pitchFamily="34" charset="-120"/>
              <a:ea typeface="微軟正黑體" panose="020B0604030504040204" pitchFamily="34" charset="-120"/>
              <a:cs typeface="+mn-cs"/>
            </a:endParaRPr>
          </a:p>
          <a:p>
            <a:pPr algn="l">
              <a:lnSpc>
                <a:spcPct val="150000"/>
              </a:lnSpc>
              <a:spcBef>
                <a:spcPts val="1800"/>
              </a:spcBef>
            </a:pPr>
            <a:r>
              <a:rPr lang="en-US" altLang="zh-TW" sz="2600" dirty="0">
                <a:latin typeface="微軟正黑體" panose="020B0604030504040204" pitchFamily="34" charset="-120"/>
                <a:ea typeface="微軟正黑體" panose="020B0604030504040204" pitchFamily="34" charset="-120"/>
                <a:cs typeface="+mn-cs"/>
              </a:rPr>
              <a:t>4</a:t>
            </a:r>
            <a:r>
              <a:rPr lang="zh-TW" altLang="en-US" sz="2600" dirty="0">
                <a:latin typeface="微軟正黑體" panose="020B0604030504040204" pitchFamily="34" charset="-120"/>
                <a:ea typeface="微軟正黑體" panose="020B0604030504040204" pitchFamily="34" charset="-120"/>
                <a:cs typeface="+mn-cs"/>
              </a:rPr>
              <a:t>、土地解編招來過度開發危機，生態資源不再</a:t>
            </a:r>
          </a:p>
        </p:txBody>
      </p:sp>
    </p:spTree>
    <p:extLst>
      <p:ext uri="{BB962C8B-B14F-4D97-AF65-F5344CB8AC3E}">
        <p14:creationId xmlns:p14="http://schemas.microsoft.com/office/powerpoint/2010/main" val="29246616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6687" y="309626"/>
            <a:ext cx="7514033" cy="1365813"/>
          </a:xfrm>
        </p:spPr>
        <p:txBody>
          <a:bodyPr anchor="t">
            <a:normAutofit/>
          </a:bodyPr>
          <a:lstStyle/>
          <a:p>
            <a:r>
              <a:rPr lang="zh-TW" altLang="en-US" sz="4000" b="1" dirty="0">
                <a:latin typeface="微軟正黑體" panose="020B0604030504040204" pitchFamily="34" charset="-120"/>
                <a:ea typeface="微軟正黑體" panose="020B0604030504040204" pitchFamily="34" charset="-120"/>
              </a:rPr>
              <a:t>蘭嶼特定區計畫說明會 </a:t>
            </a:r>
            <a:r>
              <a:rPr lang="en-US" altLang="zh-TW" sz="4000" b="1" dirty="0">
                <a:latin typeface="微軟正黑體" panose="020B0604030504040204" pitchFamily="34" charset="-120"/>
                <a:ea typeface="微軟正黑體" panose="020B0604030504040204" pitchFamily="34" charset="-120"/>
              </a:rPr>
              <a:t/>
            </a:r>
            <a:br>
              <a:rPr lang="en-US" altLang="zh-TW" sz="4000" b="1" dirty="0">
                <a:latin typeface="微軟正黑體" panose="020B0604030504040204" pitchFamily="34" charset="-120"/>
                <a:ea typeface="微軟正黑體" panose="020B0604030504040204" pitchFamily="34" charset="-120"/>
              </a:rPr>
            </a:b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東清活動中心</a:t>
            </a:r>
            <a:r>
              <a:rPr lang="en-US" altLang="zh-TW" sz="4000" b="1" dirty="0">
                <a:latin typeface="微軟正黑體" panose="020B0604030504040204" pitchFamily="34" charset="-120"/>
                <a:ea typeface="微軟正黑體" panose="020B0604030504040204" pitchFamily="34" charset="-120"/>
              </a:rPr>
              <a:t>/2013.11.08</a:t>
            </a:r>
            <a:endParaRPr lang="zh-TW" altLang="en-US" sz="4000" b="1" dirty="0">
              <a:latin typeface="微軟正黑體" panose="020B0604030504040204" pitchFamily="34" charset="-120"/>
              <a:ea typeface="微軟正黑體" panose="020B0604030504040204" pitchFamily="34" charset="-120"/>
            </a:endParaRPr>
          </a:p>
        </p:txBody>
      </p:sp>
      <p:sp>
        <p:nvSpPr>
          <p:cNvPr id="3" name="文字版面配置區 2"/>
          <p:cNvSpPr>
            <a:spLocks noGrp="1"/>
          </p:cNvSpPr>
          <p:nvPr>
            <p:ph type="body" idx="1"/>
          </p:nvPr>
        </p:nvSpPr>
        <p:spPr/>
        <p:txBody>
          <a:bodyPr/>
          <a:lstStyle/>
          <a:p>
            <a:endParaRPr lang="zh-TW" altLang="en-US"/>
          </a:p>
        </p:txBody>
      </p:sp>
      <p:pic>
        <p:nvPicPr>
          <p:cNvPr id="8194" name="Picture 2" descr="C:\Users\ChiaNan\Desktop\988340_738567372823579_345857489_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7223" y="1675439"/>
            <a:ext cx="5131217" cy="4195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5" name="Picture 3" descr="C:\Users\ChiaNan\Desktop\1455101_738567502823566_2097180606_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1823" y="2763614"/>
            <a:ext cx="5232177" cy="40943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760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25102" y="144083"/>
            <a:ext cx="7846583" cy="1904996"/>
          </a:xfrm>
        </p:spPr>
        <p:txBody>
          <a:bodyPr>
            <a:normAutofit/>
          </a:bodyPr>
          <a:lstStyle/>
          <a:p>
            <a:r>
              <a:rPr lang="zh-TW" altLang="en-US" sz="4800" b="1" dirty="0">
                <a:latin typeface="微軟正黑體" panose="020B0604030504040204" pitchFamily="34" charset="-120"/>
                <a:ea typeface="微軟正黑體" panose="020B0604030504040204" pitchFamily="34" charset="-120"/>
              </a:rPr>
              <a:t>蘭嶼特定區計畫後續度</a:t>
            </a:r>
          </a:p>
        </p:txBody>
      </p:sp>
      <p:sp>
        <p:nvSpPr>
          <p:cNvPr id="5" name="標題 1"/>
          <p:cNvSpPr txBox="1">
            <a:spLocks/>
          </p:cNvSpPr>
          <p:nvPr/>
        </p:nvSpPr>
        <p:spPr>
          <a:xfrm>
            <a:off x="1523330" y="1879600"/>
            <a:ext cx="7493670" cy="4841434"/>
          </a:xfrm>
          <a:prstGeom prst="rect">
            <a:avLst/>
          </a:prstGeom>
          <a:effectLst/>
        </p:spPr>
        <p:txBody>
          <a:bodyPr vert="horz" lIns="91440" tIns="45720" rIns="91440" bIns="45720" rtlCol="0" anchor="t">
            <a:normAutofit/>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50000"/>
              </a:lnSpc>
              <a:spcBef>
                <a:spcPts val="1800"/>
              </a:spcBef>
            </a:pPr>
            <a:r>
              <a:rPr lang="en-US" altLang="zh-TW" sz="2800" dirty="0">
                <a:latin typeface="微軟正黑體" panose="020B0604030504040204" pitchFamily="34" charset="-120"/>
                <a:ea typeface="微軟正黑體" panose="020B0604030504040204" pitchFamily="34" charset="-120"/>
                <a:cs typeface="+mn-cs"/>
              </a:rPr>
              <a:t>1</a:t>
            </a:r>
            <a:r>
              <a:rPr lang="zh-TW" altLang="en-US" sz="2800" dirty="0">
                <a:latin typeface="微軟正黑體" panose="020B0604030504040204" pitchFamily="34" charset="-120"/>
                <a:ea typeface="微軟正黑體" panose="020B0604030504040204" pitchFamily="34" charset="-120"/>
                <a:cs typeface="+mn-cs"/>
              </a:rPr>
              <a:t>、台東縣長宣稱該案為營建署主導，縣府不會將蘭嶼規劃為都市計畫區。</a:t>
            </a:r>
            <a:endParaRPr lang="en-US" altLang="zh-TW" sz="2800" dirty="0">
              <a:latin typeface="微軟正黑體" panose="020B0604030504040204" pitchFamily="34" charset="-120"/>
              <a:ea typeface="微軟正黑體" panose="020B0604030504040204" pitchFamily="34" charset="-120"/>
              <a:cs typeface="+mn-cs"/>
            </a:endParaRPr>
          </a:p>
          <a:p>
            <a:pPr algn="l">
              <a:lnSpc>
                <a:spcPct val="150000"/>
              </a:lnSpc>
              <a:spcBef>
                <a:spcPts val="1800"/>
              </a:spcBef>
            </a:pPr>
            <a:r>
              <a:rPr lang="en-US" altLang="zh-TW" sz="2800" dirty="0">
                <a:latin typeface="微軟正黑體" panose="020B0604030504040204" pitchFamily="34" charset="-120"/>
                <a:ea typeface="微軟正黑體" panose="020B0604030504040204" pitchFamily="34" charset="-120"/>
                <a:cs typeface="+mn-cs"/>
              </a:rPr>
              <a:t>2</a:t>
            </a:r>
            <a:r>
              <a:rPr lang="zh-TW" altLang="en-US" sz="2800" dirty="0">
                <a:latin typeface="微軟正黑體" panose="020B0604030504040204" pitchFamily="34" charset="-120"/>
                <a:ea typeface="微軟正黑體" panose="020B0604030504040204" pitchFamily="34" charset="-120"/>
                <a:cs typeface="+mn-cs"/>
              </a:rPr>
              <a:t>、第四期</a:t>
            </a:r>
            <a:r>
              <a:rPr lang="en-US" altLang="zh-TW" sz="2800" dirty="0">
                <a:latin typeface="微軟正黑體" panose="020B0604030504040204" pitchFamily="34" charset="-120"/>
                <a:ea typeface="微軟正黑體" panose="020B0604030504040204" pitchFamily="34" charset="-120"/>
                <a:cs typeface="+mn-cs"/>
              </a:rPr>
              <a:t>(104-107</a:t>
            </a:r>
            <a:r>
              <a:rPr lang="zh-TW" altLang="en-US" sz="2800" dirty="0">
                <a:latin typeface="微軟正黑體" panose="020B0604030504040204" pitchFamily="34" charset="-120"/>
                <a:ea typeface="微軟正黑體" panose="020B0604030504040204" pitchFamily="34" charset="-120"/>
                <a:cs typeface="+mn-cs"/>
              </a:rPr>
              <a:t>年</a:t>
            </a:r>
            <a:r>
              <a:rPr lang="en-US" altLang="zh-TW" sz="2800" dirty="0">
                <a:latin typeface="微軟正黑體" panose="020B0604030504040204" pitchFamily="34" charset="-120"/>
                <a:ea typeface="微軟正黑體" panose="020B0604030504040204" pitchFamily="34" charset="-120"/>
                <a:cs typeface="+mn-cs"/>
              </a:rPr>
              <a:t>)</a:t>
            </a:r>
            <a:r>
              <a:rPr lang="zh-TW" altLang="en-US" sz="2800" dirty="0">
                <a:latin typeface="微軟正黑體" panose="020B0604030504040204" pitchFamily="34" charset="-120"/>
                <a:ea typeface="微軟正黑體" panose="020B0604030504040204" pitchFamily="34" charset="-120"/>
                <a:cs typeface="+mn-cs"/>
              </a:rPr>
              <a:t>離島建設計畫案中，</a:t>
            </a:r>
            <a:r>
              <a:rPr lang="zh-TW" altLang="en-US" sz="2800" dirty="0">
                <a:solidFill>
                  <a:srgbClr val="C00000"/>
                </a:solidFill>
                <a:latin typeface="微軟正黑體" panose="020B0604030504040204" pitchFamily="34" charset="-120"/>
                <a:ea typeface="微軟正黑體" panose="020B0604030504040204" pitchFamily="34" charset="-120"/>
                <a:cs typeface="+mn-cs"/>
              </a:rPr>
              <a:t>包含多項蘭嶼都市計畫工作</a:t>
            </a:r>
            <a:r>
              <a:rPr lang="zh-TW" altLang="en-US" sz="2800" dirty="0">
                <a:latin typeface="微軟正黑體" panose="020B0604030504040204" pitchFamily="34" charset="-120"/>
                <a:ea typeface="微軟正黑體" panose="020B0604030504040204" pitchFamily="34" charset="-120"/>
                <a:cs typeface="+mn-cs"/>
              </a:rPr>
              <a:t>。</a:t>
            </a:r>
            <a:endParaRPr lang="en-US" altLang="zh-TW" sz="2800" dirty="0">
              <a:latin typeface="微軟正黑體" panose="020B0604030504040204" pitchFamily="34" charset="-120"/>
              <a:ea typeface="微軟正黑體" panose="020B0604030504040204" pitchFamily="34" charset="-120"/>
              <a:cs typeface="+mn-cs"/>
            </a:endParaRPr>
          </a:p>
          <a:p>
            <a:pPr algn="l">
              <a:lnSpc>
                <a:spcPct val="150000"/>
              </a:lnSpc>
              <a:spcBef>
                <a:spcPts val="1800"/>
              </a:spcBef>
            </a:pPr>
            <a:r>
              <a:rPr lang="en-US" altLang="zh-TW" sz="2800" dirty="0">
                <a:latin typeface="微軟正黑體" panose="020B0604030504040204" pitchFamily="34" charset="-120"/>
                <a:ea typeface="微軟正黑體" panose="020B0604030504040204" pitchFamily="34" charset="-120"/>
                <a:cs typeface="+mn-cs"/>
              </a:rPr>
              <a:t>3</a:t>
            </a:r>
            <a:r>
              <a:rPr lang="zh-TW" altLang="en-US" sz="2800" dirty="0">
                <a:latin typeface="微軟正黑體" panose="020B0604030504040204" pitchFamily="34" charset="-120"/>
                <a:ea typeface="微軟正黑體" panose="020B0604030504040204" pitchFamily="34" charset="-120"/>
                <a:cs typeface="+mn-cs"/>
              </a:rPr>
              <a:t>、</a:t>
            </a:r>
            <a:r>
              <a:rPr lang="zh-TW" altLang="en-US" sz="2800" dirty="0">
                <a:solidFill>
                  <a:srgbClr val="C00000"/>
                </a:solidFill>
                <a:latin typeface="微軟正黑體" panose="020B0604030504040204" pitchFamily="34" charset="-120"/>
                <a:ea typeface="微軟正黑體" panose="020B0604030504040204" pitchFamily="34" charset="-120"/>
                <a:cs typeface="+mn-cs"/>
              </a:rPr>
              <a:t>其他蘭嶼土地開發</a:t>
            </a:r>
            <a:r>
              <a:rPr lang="zh-TW" altLang="en-US" sz="2800" dirty="0">
                <a:latin typeface="微軟正黑體" panose="020B0604030504040204" pitchFamily="34" charset="-120"/>
                <a:ea typeface="微軟正黑體" panose="020B0604030504040204" pitchFamily="34" charset="-120"/>
                <a:cs typeface="+mn-cs"/>
              </a:rPr>
              <a:t>計畫仍然持續進行。</a:t>
            </a:r>
          </a:p>
        </p:txBody>
      </p:sp>
    </p:spTree>
    <p:extLst>
      <p:ext uri="{BB962C8B-B14F-4D97-AF65-F5344CB8AC3E}">
        <p14:creationId xmlns:p14="http://schemas.microsoft.com/office/powerpoint/2010/main" val="14502493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0878" y="269114"/>
            <a:ext cx="7514033" cy="880943"/>
          </a:xfrm>
        </p:spPr>
        <p:txBody>
          <a:bodyPr>
            <a:noAutofit/>
          </a:bodyPr>
          <a:lstStyle/>
          <a:p>
            <a:r>
              <a:rPr lang="zh-TW" altLang="en-US" sz="3600" b="1" dirty="0">
                <a:latin typeface="微軟正黑體" panose="020B0604030504040204" pitchFamily="34" charset="-120"/>
                <a:ea typeface="微軟正黑體" panose="020B0604030504040204" pitchFamily="34" charset="-120"/>
              </a:rPr>
              <a:t>第四期</a:t>
            </a:r>
            <a:r>
              <a:rPr lang="en-US" altLang="zh-TW" sz="3600" b="1" dirty="0">
                <a:latin typeface="微軟正黑體" panose="020B0604030504040204" pitchFamily="34" charset="-120"/>
                <a:ea typeface="微軟正黑體" panose="020B0604030504040204" pitchFamily="34" charset="-120"/>
              </a:rPr>
              <a:t>(104-107</a:t>
            </a:r>
            <a:r>
              <a:rPr lang="zh-TW" altLang="en-US" sz="3600" b="1" dirty="0">
                <a:latin typeface="微軟正黑體" panose="020B0604030504040204" pitchFamily="34" charset="-120"/>
                <a:ea typeface="微軟正黑體" panose="020B0604030504040204" pitchFamily="34" charset="-120"/>
              </a:rPr>
              <a:t>年</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離島建設計畫案</a:t>
            </a:r>
          </a:p>
        </p:txBody>
      </p:sp>
      <p:sp>
        <p:nvSpPr>
          <p:cNvPr id="3" name="文字版面配置區 2"/>
          <p:cNvSpPr>
            <a:spLocks noGrp="1"/>
          </p:cNvSpPr>
          <p:nvPr>
            <p:ph type="body" idx="1"/>
          </p:nvPr>
        </p:nvSpPr>
        <p:spPr/>
        <p:txBody>
          <a:bodyPr/>
          <a:lstStyle/>
          <a:p>
            <a:endParaRPr lang="zh-TW"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3517899"/>
            <a:ext cx="6022041" cy="32258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6498" y="1322211"/>
            <a:ext cx="6029035" cy="19543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78040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p:txBody>
          <a:bodyPr/>
          <a:lstStyle/>
          <a:p>
            <a:endParaRPr lang="zh-TW"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17229"/>
            <a:ext cx="4309403" cy="43546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https://fbcdn-sphotos-h-a.akamaihd.net/hphotos-ak-xpf1/v/t34.0-12/10361138_852907108056271_1621772302_n.jpg?oh=5bbe291383582b127086fdcfa5dca5e4&amp;oe=5396DC3B&amp;__gda__=1402393771_e1328ca0bab32a5a592b4ebe042f227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5103" y="3073400"/>
            <a:ext cx="4878897" cy="3535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a:xfrm>
            <a:off x="1125102" y="144083"/>
            <a:ext cx="7846583" cy="116385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400" b="1" dirty="0">
                <a:latin typeface="微軟正黑體" panose="020B0604030504040204" pitchFamily="34" charset="-120"/>
                <a:ea typeface="微軟正黑體" panose="020B0604030504040204" pitchFamily="34" charset="-120"/>
              </a:rPr>
              <a:t>蘭嶼第七部落規畫案</a:t>
            </a:r>
          </a:p>
        </p:txBody>
      </p:sp>
    </p:spTree>
    <p:extLst>
      <p:ext uri="{BB962C8B-B14F-4D97-AF65-F5344CB8AC3E}">
        <p14:creationId xmlns:p14="http://schemas.microsoft.com/office/powerpoint/2010/main" val="24035175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蘭嶼非都土地管制現況</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50929" y="1906292"/>
            <a:ext cx="8289871" cy="4723108"/>
          </a:xfrm>
        </p:spPr>
        <p:txBody>
          <a:bodyPr anchor="t"/>
          <a:lstStyle/>
          <a:p>
            <a:r>
              <a:rPr lang="en-US" altLang="zh-TW" sz="2600" dirty="0" smtClean="0"/>
              <a:t>95%</a:t>
            </a:r>
            <a:r>
              <a:rPr lang="zh-TW" altLang="en-US" sz="2600" dirty="0" smtClean="0"/>
              <a:t>建物為</a:t>
            </a:r>
            <a:r>
              <a:rPr lang="en-US" altLang="zh-TW" sz="2600" dirty="0" smtClean="0">
                <a:solidFill>
                  <a:srgbClr val="C00000"/>
                </a:solidFill>
              </a:rPr>
              <a:t>“</a:t>
            </a:r>
            <a:r>
              <a:rPr lang="zh-TW" altLang="en-US" sz="2600" dirty="0">
                <a:solidFill>
                  <a:srgbClr val="C00000"/>
                </a:solidFill>
              </a:rPr>
              <a:t>違法</a:t>
            </a:r>
            <a:r>
              <a:rPr lang="en-US" altLang="zh-TW" sz="2600" dirty="0" smtClean="0">
                <a:solidFill>
                  <a:srgbClr val="C00000"/>
                </a:solidFill>
              </a:rPr>
              <a:t>”</a:t>
            </a:r>
            <a:r>
              <a:rPr lang="zh-TW" altLang="en-US" sz="2600" dirty="0" smtClean="0"/>
              <a:t>建物</a:t>
            </a:r>
            <a:endParaRPr lang="en-US" altLang="zh-TW" sz="2600" dirty="0" smtClean="0"/>
          </a:p>
          <a:p>
            <a:r>
              <a:rPr lang="zh-TW" altLang="en-US" sz="2600" dirty="0"/>
              <a:t>土地</a:t>
            </a:r>
            <a:r>
              <a:rPr lang="zh-TW" altLang="en-US" sz="2600" dirty="0" smtClean="0"/>
              <a:t>開發無任何實質管制</a:t>
            </a:r>
            <a:endParaRPr lang="en-US" altLang="zh-TW" sz="2600" dirty="0" smtClean="0"/>
          </a:p>
          <a:p>
            <a:r>
              <a:rPr lang="zh-TW" altLang="en-US" sz="2600" dirty="0"/>
              <a:t>非都</a:t>
            </a:r>
            <a:r>
              <a:rPr lang="zh-TW" altLang="en-US" sz="2600" dirty="0" smtClean="0"/>
              <a:t>土地架構幾無施行成效</a:t>
            </a:r>
            <a:endParaRPr lang="en-US" altLang="zh-TW" sz="2600" dirty="0" smtClean="0"/>
          </a:p>
          <a:p>
            <a:r>
              <a:rPr lang="zh-TW" altLang="en-US" sz="2600" dirty="0" smtClean="0">
                <a:solidFill>
                  <a:srgbClr val="C00000"/>
                </a:solidFill>
              </a:rPr>
              <a:t>傳統土地管理機制遭行政權架空</a:t>
            </a:r>
            <a:endParaRPr lang="en-US" altLang="zh-TW" sz="2600" dirty="0">
              <a:solidFill>
                <a:srgbClr val="C00000"/>
              </a:solidFill>
            </a:endParaRPr>
          </a:p>
          <a:p>
            <a:endParaRPr lang="zh-TW" altLang="en-US" dirty="0"/>
          </a:p>
        </p:txBody>
      </p:sp>
      <p:pic>
        <p:nvPicPr>
          <p:cNvPr id="4" name="Picture 5" descr="E:\20140704-07蘭嶼\P131007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26100" y="1463857"/>
            <a:ext cx="3517900" cy="2781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E:\20140830-0901蘭嶼\P132008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030" y="4258467"/>
            <a:ext cx="4643970" cy="26122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E:\2011\20111007-10蘭嶼\P120071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244976"/>
            <a:ext cx="4487330" cy="25241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2818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蘭嶼居家關懷協會</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居家護理所</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138634" y="1828800"/>
            <a:ext cx="3725466" cy="4673600"/>
          </a:xfrm>
        </p:spPr>
        <p:txBody>
          <a:bodyPr anchor="t">
            <a:normAutofit/>
          </a:bodyPr>
          <a:lstStyle/>
          <a:p>
            <a:r>
              <a:rPr lang="zh-TW" altLang="en-US" sz="2800" dirty="0"/>
              <a:t>座</a:t>
            </a:r>
            <a:r>
              <a:rPr lang="zh-TW" altLang="en-US" sz="2800" dirty="0" smtClean="0"/>
              <a:t>落於農牧用地</a:t>
            </a:r>
            <a:endParaRPr lang="en-US" altLang="zh-TW" sz="2800" dirty="0" smtClean="0"/>
          </a:p>
          <a:p>
            <a:r>
              <a:rPr lang="zh-TW" altLang="en-US" sz="2800" dirty="0"/>
              <a:t>非土地所有權</a:t>
            </a:r>
            <a:r>
              <a:rPr lang="zh-TW" altLang="en-US" sz="2800" dirty="0" smtClean="0"/>
              <a:t>人</a:t>
            </a:r>
            <a:endParaRPr lang="en-US" altLang="zh-TW" sz="2800" dirty="0" smtClean="0"/>
          </a:p>
          <a:p>
            <a:r>
              <a:rPr lang="zh-TW" altLang="en-US" sz="2800" dirty="0" smtClean="0"/>
              <a:t>建物無法</a:t>
            </a:r>
            <a:r>
              <a:rPr lang="zh-TW" altLang="en-US" sz="2800" dirty="0"/>
              <a:t>申請</a:t>
            </a:r>
            <a:r>
              <a:rPr lang="zh-TW" altLang="en-US" sz="2800" dirty="0" smtClean="0"/>
              <a:t>合法</a:t>
            </a:r>
            <a:endParaRPr lang="en-US" altLang="zh-TW" sz="2800" dirty="0" smtClean="0"/>
          </a:p>
          <a:p>
            <a:r>
              <a:rPr lang="zh-TW" altLang="en-US" sz="2800" dirty="0"/>
              <a:t>無法申請</a:t>
            </a:r>
            <a:r>
              <a:rPr lang="zh-TW" altLang="en-US" sz="2800" dirty="0" smtClean="0"/>
              <a:t>營業執照</a:t>
            </a:r>
            <a:endParaRPr lang="en-US" altLang="zh-TW" sz="2800" dirty="0" smtClean="0"/>
          </a:p>
          <a:p>
            <a:pPr marL="0" indent="0">
              <a:buNone/>
            </a:pPr>
            <a:r>
              <a:rPr lang="zh-TW" altLang="en-US" sz="2800" dirty="0" smtClean="0"/>
              <a:t>因現行之地權、地用制度而判定違法。</a:t>
            </a:r>
            <a:endParaRPr lang="en-US" altLang="zh-TW" sz="2800" dirty="0" smtClean="0"/>
          </a:p>
          <a:p>
            <a:pPr marL="0" indent="0">
              <a:buNone/>
            </a:pPr>
            <a:r>
              <a:rPr lang="zh-TW" altLang="en-US" sz="2800" dirty="0"/>
              <a:t>在現行制度</a:t>
            </a:r>
            <a:r>
              <a:rPr lang="zh-TW" altLang="en-US" sz="2800" dirty="0" smtClean="0"/>
              <a:t>中無權改變現狀。</a:t>
            </a:r>
            <a:endParaRPr lang="zh-TW" alt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10100" y="2129020"/>
            <a:ext cx="4533900" cy="3814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1357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0007" y="1723543"/>
            <a:ext cx="5676741" cy="457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標題 3"/>
          <p:cNvSpPr>
            <a:spLocks noGrp="1"/>
          </p:cNvSpPr>
          <p:nvPr>
            <p:ph type="title"/>
          </p:nvPr>
        </p:nvSpPr>
        <p:spPr>
          <a:xfrm>
            <a:off x="1231157" y="498636"/>
            <a:ext cx="7467600" cy="938958"/>
          </a:xfrm>
        </p:spPr>
        <p:txBody>
          <a:bodyPr>
            <a:normAutofit fontScale="90000"/>
          </a:bodyPr>
          <a:lstStyle/>
          <a:p>
            <a:r>
              <a:rPr lang="zh-TW" altLang="en-US" sz="4400" b="1" dirty="0">
                <a:latin typeface="微軟正黑體" panose="020B0604030504040204" pitchFamily="34" charset="-120"/>
                <a:ea typeface="微軟正黑體" panose="020B0604030504040204" pitchFamily="34" charset="-120"/>
              </a:rPr>
              <a:t>台東縣區域</a:t>
            </a:r>
            <a:r>
              <a:rPr lang="zh-TW" altLang="en-US" sz="4400" b="1" dirty="0" smtClean="0">
                <a:latin typeface="微軟正黑體" panose="020B0604030504040204" pitchFamily="34" charset="-120"/>
                <a:ea typeface="微軟正黑體" panose="020B0604030504040204" pitchFamily="34" charset="-120"/>
              </a:rPr>
              <a:t>計畫</a:t>
            </a:r>
            <a:r>
              <a:rPr lang="en-US" altLang="zh-TW" sz="4400" b="1" dirty="0" smtClean="0">
                <a:latin typeface="微軟正黑體" panose="020B0604030504040204" pitchFamily="34" charset="-120"/>
                <a:ea typeface="微軟正黑體" panose="020B0604030504040204" pitchFamily="34" charset="-120"/>
              </a:rPr>
              <a:t>/</a:t>
            </a:r>
            <a:r>
              <a:rPr lang="zh-TW" altLang="en-US" sz="4400" b="1" dirty="0" smtClean="0">
                <a:latin typeface="微軟正黑體" panose="020B0604030504040204" pitchFamily="34" charset="-120"/>
                <a:ea typeface="微軟正黑體" panose="020B0604030504040204" pitchFamily="34" charset="-120"/>
              </a:rPr>
              <a:t>全國區域計畫</a:t>
            </a:r>
            <a:endParaRPr lang="zh-TW" altLang="en-US" sz="4400" b="1" dirty="0">
              <a:latin typeface="微軟正黑體" panose="020B0604030504040204" pitchFamily="34" charset="-120"/>
              <a:ea typeface="微軟正黑體" panose="020B0604030504040204" pitchFamily="34" charset="-120"/>
            </a:endParaRPr>
          </a:p>
        </p:txBody>
      </p:sp>
      <p:pic>
        <p:nvPicPr>
          <p:cNvPr id="7171" name="Picture 3" descr="F:\20140516-18蘭嶼\2014-05-16 13.56.1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46748" y="1574799"/>
            <a:ext cx="2592333" cy="48759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925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dirty="0" smtClean="0">
                <a:latin typeface="微軟正黑體" panose="020B0604030504040204" pitchFamily="34" charset="-120"/>
                <a:ea typeface="微軟正黑體" panose="020B0604030504040204" pitchFamily="34" charset="-120"/>
              </a:rPr>
              <a:t>「</a:t>
            </a:r>
            <a:r>
              <a:rPr lang="zh-TW" altLang="en-US" sz="4800" dirty="0">
                <a:solidFill>
                  <a:srgbClr val="C00000"/>
                </a:solidFill>
                <a:latin typeface="微軟正黑體" panose="020B0604030504040204" pitchFamily="34" charset="-120"/>
                <a:ea typeface="微軟正黑體" panose="020B0604030504040204" pitchFamily="34" charset="-120"/>
              </a:rPr>
              <a:t>特定</a:t>
            </a:r>
            <a:r>
              <a:rPr lang="zh-TW" altLang="en-US" sz="4800" dirty="0" smtClean="0">
                <a:solidFill>
                  <a:srgbClr val="C00000"/>
                </a:solidFill>
                <a:latin typeface="微軟正黑體" panose="020B0604030504040204" pitchFamily="34" charset="-120"/>
                <a:ea typeface="微軟正黑體" panose="020B0604030504040204" pitchFamily="34" charset="-120"/>
              </a:rPr>
              <a:t>區</a:t>
            </a:r>
            <a:r>
              <a:rPr lang="zh-TW" altLang="en-US" sz="4800" dirty="0" smtClean="0">
                <a:latin typeface="微軟正黑體" panose="020B0604030504040204" pitchFamily="34" charset="-120"/>
                <a:ea typeface="微軟正黑體" panose="020B0604030504040204" pitchFamily="34" charset="-120"/>
              </a:rPr>
              <a:t>」、</a:t>
            </a:r>
            <a:r>
              <a:rPr lang="zh-TW" altLang="en-US" sz="4800" dirty="0">
                <a:latin typeface="微軟正黑體" panose="020B0604030504040204" pitchFamily="34" charset="-120"/>
                <a:ea typeface="微軟正黑體" panose="020B0604030504040204" pitchFamily="34" charset="-120"/>
              </a:rPr>
              <a:t> 「</a:t>
            </a:r>
            <a:r>
              <a:rPr lang="zh-TW" altLang="en-US" sz="4800" dirty="0" smtClean="0">
                <a:solidFill>
                  <a:srgbClr val="C00000"/>
                </a:solidFill>
                <a:latin typeface="微軟正黑體" panose="020B0604030504040204" pitchFamily="34" charset="-120"/>
                <a:ea typeface="微軟正黑體" panose="020B0604030504040204" pitchFamily="34" charset="-120"/>
              </a:rPr>
              <a:t>特定區域</a:t>
            </a:r>
            <a:r>
              <a:rPr lang="zh-TW" altLang="en-US" sz="4800" dirty="0">
                <a:latin typeface="微軟正黑體" panose="020B0604030504040204" pitchFamily="34" charset="-120"/>
                <a:ea typeface="微軟正黑體" panose="020B0604030504040204" pitchFamily="34" charset="-120"/>
              </a:rPr>
              <a:t>」</a:t>
            </a:r>
          </a:p>
        </p:txBody>
      </p:sp>
      <p:sp>
        <p:nvSpPr>
          <p:cNvPr id="3" name="內容版面配置區 2"/>
          <p:cNvSpPr>
            <a:spLocks noGrp="1"/>
          </p:cNvSpPr>
          <p:nvPr>
            <p:ph idx="1"/>
          </p:nvPr>
        </p:nvSpPr>
        <p:spPr>
          <a:xfrm>
            <a:off x="1087834" y="1638300"/>
            <a:ext cx="7852966" cy="4991100"/>
          </a:xfrm>
        </p:spPr>
        <p:txBody>
          <a:bodyPr anchor="t">
            <a:normAutofit/>
          </a:bodyPr>
          <a:lstStyle/>
          <a:p>
            <a:r>
              <a:rPr lang="zh-TW" altLang="en-US" sz="2800" dirty="0" smtClean="0">
                <a:latin typeface="微軟正黑體" panose="020B0604030504040204" pitchFamily="34" charset="-120"/>
                <a:ea typeface="微軟正黑體" panose="020B0604030504040204" pitchFamily="34" charset="-120"/>
              </a:rPr>
              <a:t>國家風景</a:t>
            </a:r>
            <a:r>
              <a:rPr lang="zh-TW" altLang="en-US" sz="2800" dirty="0">
                <a:latin typeface="微軟正黑體" panose="020B0604030504040204" pitchFamily="34" charset="-120"/>
                <a:ea typeface="微軟正黑體" panose="020B0604030504040204" pitchFamily="34" charset="-120"/>
              </a:rPr>
              <a:t>特定</a:t>
            </a:r>
            <a:r>
              <a:rPr lang="zh-TW" altLang="en-US" sz="2800" dirty="0" smtClean="0">
                <a:latin typeface="微軟正黑體" panose="020B0604030504040204" pitchFamily="34" charset="-120"/>
                <a:ea typeface="微軟正黑體" panose="020B0604030504040204" pitchFamily="34" charset="-120"/>
              </a:rPr>
              <a:t>區 </a:t>
            </a:r>
            <a:r>
              <a:rPr lang="zh-TW" altLang="en-US" sz="2800" dirty="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發展觀光條例：都蘭</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風景特定</a:t>
            </a:r>
            <a:r>
              <a:rPr lang="zh-TW" altLang="en-US" sz="2800" dirty="0" smtClean="0">
                <a:latin typeface="微軟正黑體" panose="020B0604030504040204" pitchFamily="34" charset="-120"/>
                <a:ea typeface="微軟正黑體" panose="020B0604030504040204" pitchFamily="34" charset="-120"/>
              </a:rPr>
              <a:t>區 </a:t>
            </a:r>
            <a:r>
              <a:rPr lang="zh-TW" altLang="en-US" sz="2800" dirty="0">
                <a:latin typeface="微軟正黑體" panose="020B0604030504040204" pitchFamily="34" charset="-120"/>
                <a:ea typeface="微軟正黑體" panose="020B0604030504040204" pitchFamily="34" charset="-120"/>
              </a:rPr>
              <a:t>→ 都市計畫</a:t>
            </a:r>
            <a:r>
              <a:rPr lang="zh-TW" altLang="en-US" sz="2800" dirty="0" smtClean="0">
                <a:latin typeface="微軟正黑體" panose="020B0604030504040204" pitchFamily="34" charset="-120"/>
                <a:ea typeface="微軟正黑體" panose="020B0604030504040204" pitchFamily="34" charset="-120"/>
              </a:rPr>
              <a:t>法：日月潭</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水源特定區 → 都市計畫</a:t>
            </a:r>
            <a:r>
              <a:rPr lang="zh-TW" altLang="en-US" sz="2800" dirty="0" smtClean="0">
                <a:latin typeface="微軟正黑體" panose="020B0604030504040204" pitchFamily="34" charset="-120"/>
                <a:ea typeface="微軟正黑體" panose="020B0604030504040204" pitchFamily="34" charset="-120"/>
              </a:rPr>
              <a:t>法：烏來</a:t>
            </a:r>
            <a:endParaRPr lang="en-US" altLang="zh-TW" sz="2800" dirty="0">
              <a:latin typeface="微軟正黑體" panose="020B0604030504040204" pitchFamily="34" charset="-120"/>
              <a:ea typeface="微軟正黑體" panose="020B0604030504040204" pitchFamily="34" charset="-120"/>
            </a:endParaRPr>
          </a:p>
          <a:p>
            <a:pPr>
              <a:spcAft>
                <a:spcPts val="2400"/>
              </a:spcAft>
            </a:pPr>
            <a:r>
              <a:rPr lang="zh-TW" altLang="en-US" sz="2800" dirty="0" smtClean="0">
                <a:solidFill>
                  <a:srgbClr val="C00000"/>
                </a:solidFill>
                <a:latin typeface="微軟正黑體" panose="020B0604030504040204" pitchFamily="34" charset="-120"/>
                <a:ea typeface="微軟正黑體" panose="020B0604030504040204" pitchFamily="34" charset="-120"/>
              </a:rPr>
              <a:t>特定區</a:t>
            </a:r>
            <a:r>
              <a:rPr lang="zh-TW" altLang="en-US" sz="2800" dirty="0" smtClean="0">
                <a:latin typeface="微軟正黑體" panose="020B0604030504040204" pitchFamily="34" charset="-120"/>
                <a:ea typeface="微軟正黑體" panose="020B0604030504040204" pitchFamily="34" charset="-120"/>
              </a:rPr>
              <a:t>計畫 </a:t>
            </a:r>
            <a:r>
              <a:rPr lang="zh-TW" altLang="en-US" sz="2800" dirty="0">
                <a:latin typeface="微軟正黑體" panose="020B0604030504040204" pitchFamily="34" charset="-120"/>
                <a:ea typeface="微軟正黑體" panose="020B0604030504040204" pitchFamily="34" charset="-120"/>
              </a:rPr>
              <a:t>→ </a:t>
            </a:r>
            <a:r>
              <a:rPr lang="zh-TW" altLang="en-US" sz="2800" dirty="0">
                <a:solidFill>
                  <a:srgbClr val="C00000"/>
                </a:solidFill>
                <a:latin typeface="微軟正黑體" panose="020B0604030504040204" pitchFamily="34" charset="-120"/>
                <a:ea typeface="微軟正黑體" panose="020B0604030504040204" pitchFamily="34" charset="-120"/>
              </a:rPr>
              <a:t>都市計畫</a:t>
            </a:r>
            <a:r>
              <a:rPr lang="zh-TW" altLang="en-US" sz="2800" dirty="0" smtClean="0">
                <a:solidFill>
                  <a:srgbClr val="C00000"/>
                </a:solidFill>
                <a:latin typeface="微軟正黑體" panose="020B0604030504040204" pitchFamily="34" charset="-120"/>
                <a:ea typeface="微軟正黑體" panose="020B0604030504040204" pitchFamily="34" charset="-120"/>
              </a:rPr>
              <a:t>法</a:t>
            </a:r>
            <a:r>
              <a:rPr lang="zh-TW" altLang="en-US" sz="2800" dirty="0" smtClean="0">
                <a:latin typeface="微軟正黑體" panose="020B0604030504040204" pitchFamily="34" charset="-120"/>
                <a:ea typeface="微軟正黑體" panose="020B0604030504040204" pitchFamily="34" charset="-120"/>
              </a:rPr>
              <a:t>：</a:t>
            </a:r>
            <a:r>
              <a:rPr lang="zh-TW" altLang="en-US" sz="2800" dirty="0" smtClean="0">
                <a:solidFill>
                  <a:srgbClr val="C00000"/>
                </a:solidFill>
                <a:latin typeface="微軟正黑體" panose="020B0604030504040204" pitchFamily="34" charset="-120"/>
                <a:ea typeface="微軟正黑體" panose="020B0604030504040204" pitchFamily="34" charset="-120"/>
              </a:rPr>
              <a:t>蘭嶼</a:t>
            </a:r>
            <a:endParaRPr lang="en-US" altLang="zh-TW" sz="2800" dirty="0" smtClean="0">
              <a:solidFill>
                <a:srgbClr val="C00000"/>
              </a:solidFill>
              <a:latin typeface="微軟正黑體" panose="020B0604030504040204" pitchFamily="34" charset="-120"/>
              <a:ea typeface="微軟正黑體" panose="020B0604030504040204" pitchFamily="34" charset="-120"/>
            </a:endParaRPr>
          </a:p>
          <a:p>
            <a:r>
              <a:rPr lang="zh-TW" altLang="en-US" sz="2800" dirty="0" smtClean="0">
                <a:latin typeface="微軟正黑體" panose="020B0604030504040204" pitchFamily="34" charset="-120"/>
                <a:ea typeface="微軟正黑體" panose="020B0604030504040204" pitchFamily="34" charset="-120"/>
              </a:rPr>
              <a:t>特定區域 → 莫</a:t>
            </a:r>
            <a:r>
              <a:rPr lang="zh-TW" altLang="en-US" sz="2800" dirty="0">
                <a:latin typeface="微軟正黑體" panose="020B0604030504040204" pitchFamily="34" charset="-120"/>
                <a:ea typeface="微軟正黑體" panose="020B0604030504040204" pitchFamily="34" charset="-120"/>
              </a:rPr>
              <a:t>拉克颱風災後重建特別</a:t>
            </a:r>
            <a:r>
              <a:rPr lang="zh-TW" altLang="en-US" sz="2800" dirty="0" smtClean="0">
                <a:latin typeface="微軟正黑體" panose="020B0604030504040204" pitchFamily="34" charset="-120"/>
                <a:ea typeface="微軟正黑體" panose="020B0604030504040204" pitchFamily="34" charset="-120"/>
              </a:rPr>
              <a:t>條例：莫拉克颱風受災區</a:t>
            </a:r>
            <a:endParaRPr lang="en-US" altLang="zh-TW" sz="2800" dirty="0">
              <a:latin typeface="微軟正黑體" panose="020B0604030504040204" pitchFamily="34" charset="-120"/>
              <a:ea typeface="微軟正黑體" panose="020B0604030504040204" pitchFamily="34" charset="-120"/>
            </a:endParaRPr>
          </a:p>
          <a:p>
            <a:r>
              <a:rPr lang="zh-TW" altLang="en-US" sz="2800" dirty="0" smtClean="0">
                <a:solidFill>
                  <a:srgbClr val="C00000"/>
                </a:solidFill>
                <a:latin typeface="微軟正黑體" panose="020B0604030504040204" pitchFamily="34" charset="-120"/>
                <a:ea typeface="微軟正黑體" panose="020B0604030504040204" pitchFamily="34" charset="-120"/>
              </a:rPr>
              <a:t>特定區域</a:t>
            </a:r>
            <a:r>
              <a:rPr lang="zh-TW" altLang="en-US" sz="2800" dirty="0" smtClean="0">
                <a:latin typeface="微軟正黑體" panose="020B0604030504040204" pitchFamily="34" charset="-120"/>
                <a:ea typeface="微軟正黑體" panose="020B0604030504040204" pitchFamily="34" charset="-120"/>
              </a:rPr>
              <a:t>計畫 → </a:t>
            </a:r>
            <a:r>
              <a:rPr lang="zh-TW" altLang="en-US" sz="2800" dirty="0" smtClean="0">
                <a:solidFill>
                  <a:srgbClr val="C00000"/>
                </a:solidFill>
                <a:latin typeface="微軟正黑體" panose="020B0604030504040204" pitchFamily="34" charset="-120"/>
                <a:ea typeface="微軟正黑體" panose="020B0604030504040204" pitchFamily="34" charset="-120"/>
              </a:rPr>
              <a:t>全國區域計畫</a:t>
            </a:r>
            <a:r>
              <a:rPr lang="zh-TW" altLang="en-US" sz="2800" dirty="0" smtClean="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北泰雅特定區域計畫</a:t>
            </a:r>
            <a:endParaRPr lang="en-US" altLang="zh-TW" sz="2800" dirty="0" smtClean="0">
              <a:latin typeface="微軟正黑體" panose="020B0604030504040204" pitchFamily="34" charset="-120"/>
              <a:ea typeface="微軟正黑體" panose="020B0604030504040204" pitchFamily="34" charset="-120"/>
            </a:endParaRPr>
          </a:p>
          <a:p>
            <a:endParaRPr lang="en-US" altLang="zh-TW" sz="3200" dirty="0" smtClean="0"/>
          </a:p>
          <a:p>
            <a:endParaRPr lang="zh-TW" altLang="en-US" dirty="0"/>
          </a:p>
        </p:txBody>
      </p:sp>
    </p:spTree>
    <p:extLst>
      <p:ext uri="{BB962C8B-B14F-4D97-AF65-F5344CB8AC3E}">
        <p14:creationId xmlns:p14="http://schemas.microsoft.com/office/powerpoint/2010/main" val="9331944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4171" y="428652"/>
            <a:ext cx="5003801" cy="253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6351" y="3214875"/>
            <a:ext cx="5171621" cy="36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98" y="428652"/>
            <a:ext cx="3494794" cy="574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8061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195405" y="445026"/>
            <a:ext cx="7846583" cy="1024960"/>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台東縣區域</a:t>
            </a:r>
            <a:r>
              <a:rPr lang="zh-TW" altLang="en-US" sz="4000" b="1" dirty="0" smtClean="0">
                <a:latin typeface="微軟正黑體" panose="020B0604030504040204" pitchFamily="34" charset="-120"/>
                <a:ea typeface="微軟正黑體" panose="020B0604030504040204" pitchFamily="34" charset="-120"/>
              </a:rPr>
              <a:t>計畫對蘭嶼土地的</a:t>
            </a:r>
            <a:r>
              <a:rPr lang="zh-TW" altLang="en-US" sz="4000" b="1" dirty="0">
                <a:latin typeface="微軟正黑體" panose="020B0604030504040204" pitchFamily="34" charset="-120"/>
                <a:ea typeface="微軟正黑體" panose="020B0604030504040204" pitchFamily="34" charset="-120"/>
              </a:rPr>
              <a:t>隱憂</a:t>
            </a:r>
          </a:p>
        </p:txBody>
      </p:sp>
      <p:sp>
        <p:nvSpPr>
          <p:cNvPr id="8" name="標題 1"/>
          <p:cNvSpPr txBox="1">
            <a:spLocks/>
          </p:cNvSpPr>
          <p:nvPr/>
        </p:nvSpPr>
        <p:spPr>
          <a:xfrm>
            <a:off x="965200" y="1713696"/>
            <a:ext cx="7622460" cy="5144304"/>
          </a:xfrm>
          <a:prstGeom prst="rect">
            <a:avLst/>
          </a:prstGeom>
          <a:effectLst/>
        </p:spPr>
        <p:txBody>
          <a:bodyPr vert="horz" lIns="91440" tIns="45720" rIns="91440" bIns="45720" rtlCol="0" anchor="t">
            <a:normAutofit fontScale="25000" lnSpcReduction="20000"/>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lgn="l">
              <a:lnSpc>
                <a:spcPct val="150000"/>
              </a:lnSpc>
              <a:spcBef>
                <a:spcPts val="1800"/>
              </a:spcBef>
              <a:buFont typeface="Arial" panose="020B0604020202020204" pitchFamily="34" charset="0"/>
              <a:buChar char="•"/>
            </a:pPr>
            <a:r>
              <a:rPr lang="zh-TW" altLang="en-US" sz="9600" dirty="0">
                <a:latin typeface="王漢宗顏楷體繁" panose="02000500000000000000" pitchFamily="2" charset="-120"/>
                <a:ea typeface="王漢宗顏楷體繁" panose="02000500000000000000" pitchFamily="2" charset="-120"/>
                <a:cs typeface="+mn-cs"/>
              </a:rPr>
              <a:t>土地分區及土地</a:t>
            </a:r>
            <a:r>
              <a:rPr lang="zh-TW" altLang="en-US" sz="9600" dirty="0" smtClean="0">
                <a:latin typeface="王漢宗顏楷體繁" panose="02000500000000000000" pitchFamily="2" charset="-120"/>
                <a:ea typeface="王漢宗顏楷體繁" panose="02000500000000000000" pitchFamily="2" charset="-120"/>
                <a:cs typeface="+mn-cs"/>
              </a:rPr>
              <a:t>使用</a:t>
            </a:r>
            <a:r>
              <a:rPr lang="zh-TW" altLang="en-US" sz="9600" dirty="0">
                <a:latin typeface="王漢宗顏楷體繁" panose="02000500000000000000" pitchFamily="2" charset="-120"/>
                <a:ea typeface="王漢宗顏楷體繁" panose="02000500000000000000" pitchFamily="2" charset="-120"/>
                <a:cs typeface="+mn-cs"/>
              </a:rPr>
              <a:t>編訂</a:t>
            </a:r>
            <a:r>
              <a:rPr lang="zh-TW" altLang="en-US" sz="9600" dirty="0" smtClean="0">
                <a:solidFill>
                  <a:srgbClr val="C00000"/>
                </a:solidFill>
                <a:latin typeface="王漢宗顏楷體繁" panose="02000500000000000000" pitchFamily="2" charset="-120"/>
                <a:ea typeface="王漢宗顏楷體繁" panose="02000500000000000000" pitchFamily="2" charset="-120"/>
                <a:cs typeface="+mn-cs"/>
              </a:rPr>
              <a:t>非</a:t>
            </a:r>
            <a:r>
              <a:rPr lang="zh-TW" altLang="en-US" sz="9600" dirty="0">
                <a:solidFill>
                  <a:srgbClr val="C00000"/>
                </a:solidFill>
                <a:latin typeface="王漢宗顏楷體繁" panose="02000500000000000000" pitchFamily="2" charset="-120"/>
                <a:ea typeface="王漢宗顏楷體繁" panose="02000500000000000000" pitchFamily="2" charset="-120"/>
                <a:cs typeface="+mn-cs"/>
              </a:rPr>
              <a:t>蘭嶼土地使用邏輯</a:t>
            </a:r>
            <a:r>
              <a:rPr lang="zh-TW" altLang="en-US" sz="9600" dirty="0">
                <a:latin typeface="王漢宗顏楷體繁" panose="02000500000000000000" pitchFamily="2" charset="-120"/>
                <a:ea typeface="王漢宗顏楷體繁" panose="02000500000000000000" pitchFamily="2" charset="-120"/>
                <a:cs typeface="+mn-cs"/>
              </a:rPr>
              <a:t>，台灣土地使用邏輯的規劃模式將更加落實在蘭嶼</a:t>
            </a:r>
            <a:r>
              <a:rPr lang="zh-TW" altLang="en-US" sz="9600" dirty="0" smtClean="0">
                <a:latin typeface="王漢宗顏楷體繁" panose="02000500000000000000" pitchFamily="2" charset="-120"/>
                <a:ea typeface="王漢宗顏楷體繁" panose="02000500000000000000" pitchFamily="2" charset="-120"/>
                <a:cs typeface="+mn-cs"/>
              </a:rPr>
              <a:t>，對蘭嶼</a:t>
            </a:r>
            <a:r>
              <a:rPr lang="zh-TW" altLang="en-US" sz="9600" dirty="0">
                <a:solidFill>
                  <a:srgbClr val="C00000"/>
                </a:solidFill>
                <a:latin typeface="王漢宗顏楷體繁" panose="02000500000000000000" pitchFamily="2" charset="-120"/>
                <a:ea typeface="王漢宗顏楷體繁" panose="02000500000000000000" pitchFamily="2" charset="-120"/>
                <a:cs typeface="+mn-cs"/>
              </a:rPr>
              <a:t>土地</a:t>
            </a:r>
            <a:r>
              <a:rPr lang="zh-TW" altLang="en-US" sz="9600" dirty="0" smtClean="0">
                <a:solidFill>
                  <a:srgbClr val="C00000"/>
                </a:solidFill>
                <a:latin typeface="王漢宗顏楷體繁" panose="02000500000000000000" pitchFamily="2" charset="-120"/>
                <a:ea typeface="王漢宗顏楷體繁" panose="02000500000000000000" pitchFamily="2" charset="-120"/>
                <a:cs typeface="+mn-cs"/>
              </a:rPr>
              <a:t>文化</a:t>
            </a:r>
            <a:r>
              <a:rPr lang="zh-TW" altLang="en-US" sz="9600" dirty="0" smtClean="0">
                <a:latin typeface="王漢宗顏楷體繁" panose="02000500000000000000" pitchFamily="2" charset="-120"/>
                <a:ea typeface="王漢宗顏楷體繁" panose="02000500000000000000" pitchFamily="2" charset="-120"/>
                <a:cs typeface="+mn-cs"/>
              </a:rPr>
              <a:t>產生嚴重威脅。</a:t>
            </a:r>
            <a:endParaRPr lang="en-US" altLang="zh-TW" sz="9600" dirty="0">
              <a:latin typeface="王漢宗顏楷體繁" panose="02000500000000000000" pitchFamily="2" charset="-120"/>
              <a:ea typeface="王漢宗顏楷體繁" panose="02000500000000000000" pitchFamily="2" charset="-120"/>
              <a:cs typeface="+mn-cs"/>
            </a:endParaRPr>
          </a:p>
          <a:p>
            <a:pPr marL="571500" indent="-571500" algn="l">
              <a:lnSpc>
                <a:spcPct val="150000"/>
              </a:lnSpc>
              <a:spcBef>
                <a:spcPts val="1200"/>
              </a:spcBef>
              <a:buFont typeface="Arial" panose="020B0604020202020204" pitchFamily="34" charset="0"/>
              <a:buChar char="•"/>
            </a:pPr>
            <a:r>
              <a:rPr lang="zh-TW" altLang="en-US" sz="9600" dirty="0">
                <a:latin typeface="王漢宗顏楷體繁" panose="02000500000000000000" pitchFamily="2" charset="-120"/>
                <a:ea typeface="王漢宗顏楷體繁" panose="02000500000000000000" pitchFamily="2" charset="-120"/>
                <a:cs typeface="+mn-cs"/>
              </a:rPr>
              <a:t>蘭嶼原住民</a:t>
            </a:r>
            <a:r>
              <a:rPr lang="zh-TW" altLang="en-US" sz="9600" dirty="0">
                <a:solidFill>
                  <a:srgbClr val="C00000"/>
                </a:solidFill>
                <a:latin typeface="王漢宗顏楷體繁" panose="02000500000000000000" pitchFamily="2" charset="-120"/>
                <a:ea typeface="王漢宗顏楷體繁" panose="02000500000000000000" pitchFamily="2" charset="-120"/>
                <a:cs typeface="+mn-cs"/>
              </a:rPr>
              <a:t>喪失土地決定權</a:t>
            </a:r>
            <a:r>
              <a:rPr lang="zh-TW" altLang="en-US" sz="9600" dirty="0">
                <a:latin typeface="王漢宗顏楷體繁" panose="02000500000000000000" pitchFamily="2" charset="-120"/>
                <a:ea typeface="王漢宗顏楷體繁" panose="02000500000000000000" pitchFamily="2" charset="-120"/>
                <a:cs typeface="+mn-cs"/>
              </a:rPr>
              <a:t>，部落同意權及參與程序皆</a:t>
            </a:r>
            <a:r>
              <a:rPr lang="zh-TW" altLang="en-US" sz="9600" dirty="0" smtClean="0">
                <a:latin typeface="王漢宗顏楷體繁" panose="02000500000000000000" pitchFamily="2" charset="-120"/>
                <a:ea typeface="王漢宗顏楷體繁" panose="02000500000000000000" pitchFamily="2" charset="-120"/>
                <a:cs typeface="+mn-cs"/>
              </a:rPr>
              <a:t>未確實</a:t>
            </a:r>
            <a:r>
              <a:rPr lang="zh-TW" altLang="en-US" sz="9600" dirty="0">
                <a:latin typeface="王漢宗顏楷體繁" panose="02000500000000000000" pitchFamily="2" charset="-120"/>
                <a:ea typeface="王漢宗顏楷體繁" panose="02000500000000000000" pitchFamily="2" charset="-120"/>
                <a:cs typeface="+mn-cs"/>
              </a:rPr>
              <a:t>踐行，原住民土地權力在程序中難以獲得保障。</a:t>
            </a:r>
            <a:endParaRPr lang="en-US" altLang="zh-TW" sz="9600" dirty="0">
              <a:latin typeface="王漢宗顏楷體繁" panose="02000500000000000000" pitchFamily="2" charset="-120"/>
              <a:ea typeface="王漢宗顏楷體繁" panose="02000500000000000000" pitchFamily="2" charset="-120"/>
              <a:cs typeface="+mn-cs"/>
            </a:endParaRPr>
          </a:p>
          <a:p>
            <a:pPr marL="571500" indent="-571500" algn="l">
              <a:lnSpc>
                <a:spcPct val="150000"/>
              </a:lnSpc>
              <a:spcBef>
                <a:spcPts val="1200"/>
              </a:spcBef>
              <a:buFont typeface="Arial" panose="020B0604020202020204" pitchFamily="34" charset="0"/>
              <a:buChar char="•"/>
            </a:pPr>
            <a:r>
              <a:rPr lang="zh-TW" altLang="en-US" sz="9600" dirty="0">
                <a:latin typeface="王漢宗顏楷體繁" panose="02000500000000000000" pitchFamily="2" charset="-120"/>
                <a:ea typeface="王漢宗顏楷體繁" panose="02000500000000000000" pitchFamily="2" charset="-120"/>
                <a:cs typeface="+mn-cs"/>
              </a:rPr>
              <a:t>公有保留地之土地使用變更將為未來土地開發需求埋下伏筆。</a:t>
            </a:r>
            <a:endParaRPr lang="en-US" altLang="zh-TW" sz="9600" dirty="0">
              <a:latin typeface="王漢宗顏楷體繁" panose="02000500000000000000" pitchFamily="2" charset="-120"/>
              <a:ea typeface="王漢宗顏楷體繁" panose="02000500000000000000" pitchFamily="2" charset="-120"/>
              <a:cs typeface="+mn-cs"/>
            </a:endParaRPr>
          </a:p>
          <a:p>
            <a:pPr marL="571500" indent="-571500" algn="l">
              <a:lnSpc>
                <a:spcPct val="150000"/>
              </a:lnSpc>
              <a:spcBef>
                <a:spcPts val="1200"/>
              </a:spcBef>
              <a:buFont typeface="Arial" panose="020B0604020202020204" pitchFamily="34" charset="0"/>
              <a:buChar char="•"/>
            </a:pPr>
            <a:r>
              <a:rPr lang="zh-TW" altLang="en-US" sz="9600" dirty="0">
                <a:solidFill>
                  <a:srgbClr val="C00000"/>
                </a:solidFill>
                <a:latin typeface="王漢宗顏楷體繁" panose="02000500000000000000" pitchFamily="2" charset="-120"/>
                <a:ea typeface="王漢宗顏楷體繁" panose="02000500000000000000" pitchFamily="2" charset="-120"/>
                <a:cs typeface="+mn-cs"/>
              </a:rPr>
              <a:t>新訂都市計畫</a:t>
            </a:r>
            <a:r>
              <a:rPr lang="zh-TW" altLang="en-US" sz="9600" dirty="0">
                <a:latin typeface="王漢宗顏楷體繁" panose="02000500000000000000" pitchFamily="2" charset="-120"/>
                <a:ea typeface="王漢宗顏楷體繁" panose="02000500000000000000" pitchFamily="2" charset="-120"/>
                <a:cs typeface="+mn-cs"/>
              </a:rPr>
              <a:t>與</a:t>
            </a:r>
            <a:r>
              <a:rPr lang="zh-TW" altLang="en-US" sz="9600" dirty="0">
                <a:solidFill>
                  <a:srgbClr val="C00000"/>
                </a:solidFill>
                <a:latin typeface="王漢宗顏楷體繁" panose="02000500000000000000" pitchFamily="2" charset="-120"/>
                <a:ea typeface="王漢宗顏楷體繁" panose="02000500000000000000" pitchFamily="2" charset="-120"/>
                <a:cs typeface="+mn-cs"/>
              </a:rPr>
              <a:t>非</a:t>
            </a:r>
            <a:r>
              <a:rPr lang="zh-TW" altLang="en-US" sz="9600" dirty="0" smtClean="0">
                <a:solidFill>
                  <a:srgbClr val="C00000"/>
                </a:solidFill>
                <a:latin typeface="王漢宗顏楷體繁" panose="02000500000000000000" pitchFamily="2" charset="-120"/>
                <a:ea typeface="王漢宗顏楷體繁" panose="02000500000000000000" pitchFamily="2" charset="-120"/>
                <a:cs typeface="+mn-cs"/>
              </a:rPr>
              <a:t>都變更遊憩區</a:t>
            </a:r>
            <a:r>
              <a:rPr lang="zh-TW" altLang="en-US" sz="9600" dirty="0" smtClean="0">
                <a:latin typeface="王漢宗顏楷體繁" panose="02000500000000000000" pitchFamily="2" charset="-120"/>
                <a:ea typeface="王漢宗顏楷體繁" panose="02000500000000000000" pitchFamily="2" charset="-120"/>
                <a:cs typeface="+mn-cs"/>
              </a:rPr>
              <a:t>的</a:t>
            </a:r>
            <a:r>
              <a:rPr lang="zh-TW" altLang="en-US" sz="9600" dirty="0">
                <a:latin typeface="王漢宗顏楷體繁" panose="02000500000000000000" pitchFamily="2" charset="-120"/>
                <a:ea typeface="王漢宗顏楷體繁" panose="02000500000000000000" pitchFamily="2" charset="-120"/>
                <a:cs typeface="+mn-cs"/>
              </a:rPr>
              <a:t>開發後門依舊虎視眈眈。</a:t>
            </a:r>
            <a:endParaRPr lang="en-US" altLang="zh-TW" sz="9600" dirty="0">
              <a:latin typeface="王漢宗顏楷體繁" panose="02000500000000000000" pitchFamily="2" charset="-120"/>
              <a:ea typeface="王漢宗顏楷體繁" panose="02000500000000000000" pitchFamily="2" charset="-120"/>
              <a:cs typeface="+mn-cs"/>
            </a:endParaRPr>
          </a:p>
          <a:p>
            <a:pPr marL="571500" indent="-571500" algn="l">
              <a:lnSpc>
                <a:spcPct val="150000"/>
              </a:lnSpc>
              <a:spcBef>
                <a:spcPts val="1800"/>
              </a:spcBef>
              <a:buFont typeface="Arial" panose="020B0604020202020204" pitchFamily="34" charset="0"/>
              <a:buChar char="•"/>
            </a:pPr>
            <a:endParaRPr lang="en-US" altLang="zh-TW" sz="2400"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7125327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文字版面配置區 2"/>
          <p:cNvSpPr>
            <a:spLocks noGrp="1"/>
          </p:cNvSpPr>
          <p:nvPr>
            <p:ph type="body" idx="1"/>
          </p:nvPr>
        </p:nvSpPr>
        <p:spPr/>
        <p:txBody>
          <a:bodyPr/>
          <a:lstStyle/>
          <a:p>
            <a:endParaRPr lang="zh-TW" altLang="en-US"/>
          </a:p>
        </p:txBody>
      </p:sp>
      <p:pic>
        <p:nvPicPr>
          <p:cNvPr id="17410" name="Picture 2" descr="F:\20140516-18蘭嶼\2014-05-16 14.47.4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8837"/>
            <a:ext cx="9144000" cy="6839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2518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3236" y="228600"/>
            <a:ext cx="7514033" cy="603828"/>
          </a:xfrm>
        </p:spPr>
        <p:txBody>
          <a:bodyPr>
            <a:normAutofit/>
          </a:bodyPr>
          <a:lstStyle/>
          <a:p>
            <a:r>
              <a:rPr lang="zh-TW" altLang="en-US" dirty="0" smtClean="0"/>
              <a:t>非都市土地行政作業指導原則 </a:t>
            </a:r>
            <a:r>
              <a:rPr lang="en-US" altLang="zh-TW" dirty="0" smtClean="0"/>
              <a:t>p.120</a:t>
            </a:r>
            <a:endParaRPr lang="zh-TW" altLang="en-US" dirty="0"/>
          </a:p>
        </p:txBody>
      </p:sp>
      <p:sp>
        <p:nvSpPr>
          <p:cNvPr id="3" name="文字版面配置區 2"/>
          <p:cNvSpPr>
            <a:spLocks noGrp="1"/>
          </p:cNvSpPr>
          <p:nvPr>
            <p:ph type="body" idx="1"/>
          </p:nvPr>
        </p:nvSpPr>
        <p:spPr/>
        <p:txBody>
          <a:bodyPr/>
          <a:lstStyle/>
          <a:p>
            <a:endParaRPr lang="zh-TW" altLang="en-US"/>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4" r="1096" b="3161"/>
          <a:stretch/>
        </p:blipFill>
        <p:spPr bwMode="auto">
          <a:xfrm>
            <a:off x="152400" y="1022929"/>
            <a:ext cx="8890000" cy="5835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接點 4"/>
          <p:cNvCxnSpPr/>
          <p:nvPr/>
        </p:nvCxnSpPr>
        <p:spPr>
          <a:xfrm>
            <a:off x="1752600" y="2324100"/>
            <a:ext cx="626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066800" y="5397500"/>
            <a:ext cx="7581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762000" y="5803900"/>
            <a:ext cx="1079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2283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3235" y="12704"/>
            <a:ext cx="7802165" cy="2006596"/>
          </a:xfrm>
        </p:spPr>
        <p:txBody>
          <a:bodyPr>
            <a:normAutofit/>
          </a:bodyPr>
          <a:lstStyle/>
          <a:p>
            <a:pPr>
              <a:lnSpc>
                <a:spcPct val="120000"/>
              </a:lnSpc>
            </a:pPr>
            <a:r>
              <a:rPr lang="zh-TW" altLang="en-US" sz="4400" dirty="0">
                <a:latin typeface="微軟正黑體" panose="020B0604030504040204" pitchFamily="34" charset="-120"/>
                <a:ea typeface="微軟正黑體" panose="020B0604030504040204" pitchFamily="34" charset="-120"/>
              </a:rPr>
              <a:t>非</a:t>
            </a:r>
            <a:r>
              <a:rPr lang="zh-TW" altLang="en-US" sz="4400" dirty="0" smtClean="0">
                <a:latin typeface="微軟正黑體" panose="020B0604030504040204" pitchFamily="34" charset="-120"/>
                <a:ea typeface="微軟正黑體" panose="020B0604030504040204" pitchFamily="34" charset="-120"/>
              </a:rPr>
              <a:t>都市土地使用管制</a:t>
            </a:r>
            <a:endParaRPr lang="zh-TW" altLang="en-US" sz="44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nchor="t">
            <a:normAutofit/>
          </a:bodyPr>
          <a:lstStyle/>
          <a:p>
            <a:pPr marL="0" indent="0">
              <a:buNone/>
            </a:pPr>
            <a:r>
              <a:rPr lang="zh-TW" altLang="en-US" b="1" dirty="0" smtClean="0">
                <a:solidFill>
                  <a:srgbClr val="0070C0"/>
                </a:solidFill>
                <a:latin typeface="微軟正黑體" panose="020B0604030504040204" pitchFamily="34" charset="-120"/>
                <a:ea typeface="微軟正黑體" panose="020B0604030504040204" pitchFamily="34" charset="-120"/>
              </a:rPr>
              <a:t>土地分區</a:t>
            </a:r>
            <a:endParaRPr lang="en-US" altLang="zh-TW" b="1" dirty="0">
              <a:solidFill>
                <a:srgbClr val="0070C0"/>
              </a:solidFill>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特定農業區、一般農業區、森林區、山坡地保育區、國家公園區、河川區、海域區、風景區、特定專用區、工業區、鄉村區</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b="1" dirty="0" smtClean="0">
                <a:solidFill>
                  <a:srgbClr val="0070C0"/>
                </a:solidFill>
                <a:latin typeface="微軟正黑體" panose="020B0604030504040204" pitchFamily="34" charset="-120"/>
                <a:ea typeface="微軟正黑體" panose="020B0604030504040204" pitchFamily="34" charset="-120"/>
              </a:rPr>
              <a:t>土地編訂</a:t>
            </a:r>
            <a:endParaRPr lang="en-US" altLang="zh-TW" b="1" dirty="0" smtClean="0">
              <a:solidFill>
                <a:srgbClr val="0070C0"/>
              </a:solidFill>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甲建、乙建、丙建、丁建、農牧、林業、養殖、鹽業、礦業、窯業、交通、水利、遊憩、古蹟、生態、國保、殯葬、海域、特目。</a:t>
            </a:r>
            <a:endParaRPr lang="en-US" altLang="zh-TW" dirty="0" smtClean="0">
              <a:latin typeface="微軟正黑體" panose="020B0604030504040204" pitchFamily="34" charset="-120"/>
              <a:ea typeface="微軟正黑體" panose="020B0604030504040204" pitchFamily="34" charset="-120"/>
            </a:endParaRPr>
          </a:p>
          <a:p>
            <a:endParaRPr lang="en-US" altLang="zh-TW" dirty="0" smtClean="0"/>
          </a:p>
          <a:p>
            <a:endParaRPr lang="zh-TW" altLang="en-US" dirty="0"/>
          </a:p>
        </p:txBody>
      </p:sp>
    </p:spTree>
    <p:extLst>
      <p:ext uri="{BB962C8B-B14F-4D97-AF65-F5344CB8AC3E}">
        <p14:creationId xmlns:p14="http://schemas.microsoft.com/office/powerpoint/2010/main" val="31882649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3235" y="12705"/>
            <a:ext cx="7802165" cy="1282696"/>
          </a:xfrm>
        </p:spPr>
        <p:txBody>
          <a:bodyPr/>
          <a:lstStyle/>
          <a:p>
            <a:r>
              <a:rPr lang="zh-TW" altLang="en-US" dirty="0" smtClean="0">
                <a:latin typeface="微軟正黑體" panose="020B0604030504040204" pitchFamily="34" charset="-120"/>
                <a:ea typeface="微軟正黑體" panose="020B0604030504040204" pitchFamily="34" charset="-120"/>
              </a:rPr>
              <a:t>原住民土地之空間位階</a:t>
            </a:r>
            <a:endParaRPr lang="zh-TW" altLang="en-US" dirty="0">
              <a:latin typeface="微軟正黑體" panose="020B0604030504040204" pitchFamily="34" charset="-120"/>
              <a:ea typeface="微軟正黑體" panose="020B0604030504040204" pitchFamily="34" charset="-12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402003421"/>
              </p:ext>
            </p:extLst>
          </p:nvPr>
        </p:nvGraphicFramePr>
        <p:xfrm>
          <a:off x="1066799" y="1320801"/>
          <a:ext cx="7848600" cy="2126158"/>
        </p:xfrm>
        <a:graphic>
          <a:graphicData uri="http://schemas.openxmlformats.org/drawingml/2006/table">
            <a:tbl>
              <a:tblPr firstRow="1" bandRow="1">
                <a:tableStyleId>{B301B821-A1FF-4177-AEE7-76D212191A09}</a:tableStyleId>
              </a:tblPr>
              <a:tblGrid>
                <a:gridCol w="2616200"/>
                <a:gridCol w="2616200"/>
                <a:gridCol w="2616200"/>
              </a:tblGrid>
              <a:tr h="785038">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國家公園</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R w="12700" cap="flat" cmpd="sng" algn="ctr">
                      <a:solidFill>
                        <a:schemeClr val="tx2">
                          <a:lumMod val="50000"/>
                          <a:lumOff val="50000"/>
                        </a:schemeClr>
                      </a:solidFill>
                      <a:prstDash val="solid"/>
                      <a:round/>
                      <a:headEnd type="none" w="med" len="med"/>
                      <a:tailEnd type="none" w="med" len="med"/>
                    </a:lnR>
                    <a:solidFill>
                      <a:schemeClr val="accent2">
                        <a:lumMod val="20000"/>
                        <a:lumOff val="80000"/>
                      </a:schemeClr>
                    </a:solidFill>
                  </a:tcPr>
                </a:tc>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都市</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solidFill>
                      <a:schemeClr val="accent2">
                        <a:lumMod val="20000"/>
                        <a:lumOff val="80000"/>
                      </a:schemeClr>
                    </a:solidFill>
                  </a:tcPr>
                </a:tc>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非都市</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solidFill>
                      <a:schemeClr val="accent2">
                        <a:lumMod val="20000"/>
                        <a:lumOff val="80000"/>
                      </a:schemeClr>
                    </a:solidFill>
                  </a:tcPr>
                </a:tc>
              </a:tr>
              <a:tr h="1031061">
                <a:tc>
                  <a:txBody>
                    <a:bodyPr/>
                    <a:lstStyle/>
                    <a:p>
                      <a:pPr algn="ctr"/>
                      <a:r>
                        <a:rPr lang="zh-TW" altLang="en-US" sz="2400" kern="1200" cap="none" dirty="0" smtClean="0">
                          <a:solidFill>
                            <a:schemeClr val="tx1"/>
                          </a:solidFill>
                          <a:effectLst/>
                          <a:latin typeface="微軟正黑體" panose="020B0604030504040204" pitchFamily="34" charset="-120"/>
                          <a:ea typeface="微軟正黑體" panose="020B0604030504040204" pitchFamily="34" charset="-120"/>
                          <a:cs typeface="+mn-cs"/>
                        </a:rPr>
                        <a:t>國家公園法</a:t>
                      </a:r>
                      <a:endParaRPr lang="zh-TW" altLang="en-US" sz="24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R w="12700" cap="flat" cmpd="sng" algn="ctr">
                      <a:solidFill>
                        <a:schemeClr val="tx2">
                          <a:lumMod val="50000"/>
                          <a:lumOff val="50000"/>
                        </a:schemeClr>
                      </a:solidFill>
                      <a:prstDash val="solid"/>
                      <a:round/>
                      <a:headEnd type="none" w="med" len="med"/>
                      <a:tailEnd type="none" w="med" len="med"/>
                    </a:lnR>
                  </a:tcPr>
                </a:tc>
                <a:tc>
                  <a:txBody>
                    <a:bodyPr/>
                    <a:lstStyle/>
                    <a:p>
                      <a:pPr algn="ctr"/>
                      <a:r>
                        <a:rPr lang="zh-TW" altLang="en-US" sz="2400" kern="1200" cap="none" dirty="0" smtClean="0">
                          <a:solidFill>
                            <a:schemeClr val="tx1"/>
                          </a:solidFill>
                          <a:effectLst/>
                          <a:latin typeface="微軟正黑體" panose="020B0604030504040204" pitchFamily="34" charset="-120"/>
                          <a:ea typeface="微軟正黑體" panose="020B0604030504040204" pitchFamily="34" charset="-120"/>
                          <a:cs typeface="+mn-cs"/>
                        </a:rPr>
                        <a:t>都市計畫法</a:t>
                      </a:r>
                      <a:endParaRPr lang="zh-TW" altLang="en-US" sz="24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tcPr>
                </a:tc>
                <a:tc>
                  <a:txBody>
                    <a:bodyPr/>
                    <a:lstStyle/>
                    <a:p>
                      <a:pPr marL="0" algn="ctr" defTabSz="457200" rtl="0" eaLnBrk="1" latinLnBrk="0" hangingPunct="1">
                        <a:spcBef>
                          <a:spcPts val="0"/>
                        </a:spcBef>
                        <a:spcAft>
                          <a:spcPts val="1200"/>
                        </a:spcAft>
                      </a:pPr>
                      <a:r>
                        <a:rPr lang="zh-TW" altLang="en-US" sz="2400" kern="1200" cap="none" dirty="0" smtClean="0">
                          <a:solidFill>
                            <a:schemeClr val="tx1"/>
                          </a:solidFill>
                          <a:effectLst/>
                          <a:latin typeface="微軟正黑體" panose="020B0604030504040204" pitchFamily="34" charset="-120"/>
                          <a:ea typeface="微軟正黑體" panose="020B0604030504040204" pitchFamily="34" charset="-120"/>
                          <a:cs typeface="+mn-cs"/>
                        </a:rPr>
                        <a:t>非都市土地使用管制規則</a:t>
                      </a:r>
                      <a:endParaRPr lang="en-US" altLang="zh-TW" sz="2400" kern="1200" cap="none" dirty="0" smtClean="0">
                        <a:solidFill>
                          <a:schemeClr val="tx1"/>
                        </a:solidFill>
                        <a:effectLst/>
                        <a:latin typeface="微軟正黑體" panose="020B0604030504040204" pitchFamily="34" charset="-120"/>
                        <a:ea typeface="微軟正黑體" panose="020B0604030504040204" pitchFamily="34" charset="-120"/>
                        <a:cs typeface="+mn-cs"/>
                      </a:endParaRPr>
                    </a:p>
                    <a:p>
                      <a:pPr marL="0" algn="ctr" defTabSz="457200" rtl="0" eaLnBrk="1" latinLnBrk="0" hangingPunct="1">
                        <a:spcBef>
                          <a:spcPts val="0"/>
                        </a:spcBef>
                        <a:spcAft>
                          <a:spcPts val="1200"/>
                        </a:spcAft>
                      </a:pPr>
                      <a:r>
                        <a:rPr lang="zh-TW" altLang="en-US" sz="2400" kern="1200" cap="none" dirty="0" smtClean="0">
                          <a:solidFill>
                            <a:srgbClr val="C00000"/>
                          </a:solidFill>
                          <a:effectLst/>
                          <a:latin typeface="微軟正黑體" panose="020B0604030504040204" pitchFamily="34" charset="-120"/>
                          <a:ea typeface="微軟正黑體" panose="020B0604030504040204" pitchFamily="34" charset="-120"/>
                          <a:cs typeface="+mn-cs"/>
                        </a:rPr>
                        <a:t>全國區域計畫</a:t>
                      </a:r>
                      <a:endParaRPr lang="zh-TW" altLang="en-US" sz="2400" kern="1200" cap="none"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806325775"/>
              </p:ext>
            </p:extLst>
          </p:nvPr>
        </p:nvGraphicFramePr>
        <p:xfrm>
          <a:off x="1066800" y="4711700"/>
          <a:ext cx="7874001" cy="787400"/>
        </p:xfrm>
        <a:graphic>
          <a:graphicData uri="http://schemas.openxmlformats.org/drawingml/2006/table">
            <a:tbl>
              <a:tblPr firstRow="1" bandRow="1">
                <a:tableStyleId>{5C22544A-7EE6-4342-B048-85BDC9FD1C3A}</a:tableStyleId>
              </a:tblPr>
              <a:tblGrid>
                <a:gridCol w="2624667"/>
                <a:gridCol w="2624667"/>
                <a:gridCol w="2624667"/>
              </a:tblGrid>
              <a:tr h="787400">
                <a:tc>
                  <a:txBody>
                    <a:bodyPr/>
                    <a:lstStyle/>
                    <a:p>
                      <a:pPr algn="ctr"/>
                      <a:r>
                        <a:rPr lang="en-US" altLang="zh-TW" sz="4400" dirty="0" smtClean="0">
                          <a:solidFill>
                            <a:schemeClr val="tx1"/>
                          </a:solidFill>
                          <a:latin typeface="Cambria Math" panose="02040503050406030204" pitchFamily="18" charset="0"/>
                          <a:ea typeface="Cambria Math" panose="02040503050406030204" pitchFamily="18" charset="0"/>
                          <a:cs typeface="Arial Unicode MS" panose="020B0604020202020204" pitchFamily="34" charset="-120"/>
                        </a:rPr>
                        <a:t>?</a:t>
                      </a:r>
                      <a:endParaRPr lang="zh-TW" altLang="en-US" sz="4400" dirty="0">
                        <a:solidFill>
                          <a:schemeClr val="tx1"/>
                        </a:solidFill>
                        <a:latin typeface="Cambria Math" panose="02040503050406030204" pitchFamily="18" charset="0"/>
                        <a:ea typeface="Arial Unicode MS" panose="020B0604020202020204" pitchFamily="34" charset="-120"/>
                        <a:cs typeface="Arial Unicode MS" panose="020B060402020202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4400" dirty="0" smtClean="0">
                          <a:solidFill>
                            <a:schemeClr val="tx1"/>
                          </a:solidFill>
                          <a:latin typeface="Cambria Math" panose="02040503050406030204" pitchFamily="18" charset="0"/>
                          <a:ea typeface="Cambria Math" panose="02040503050406030204" pitchFamily="18" charset="0"/>
                          <a:cs typeface="Arial Unicode MS" panose="020B0604020202020204" pitchFamily="34" charset="-120"/>
                        </a:rPr>
                        <a:t>?</a:t>
                      </a:r>
                      <a:endParaRPr lang="zh-TW" altLang="en-US" sz="4400" dirty="0">
                        <a:solidFill>
                          <a:schemeClr val="tx1"/>
                        </a:solidFill>
                        <a:latin typeface="Cambria Math" panose="02040503050406030204" pitchFamily="18" charset="0"/>
                        <a:ea typeface="Arial Unicode MS" panose="020B0604020202020204" pitchFamily="34" charset="-120"/>
                        <a:cs typeface="Arial Unicode MS" panose="020B060402020202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defTabSz="457200" rtl="0" eaLnBrk="1" latinLnBrk="0" hangingPunct="1">
                        <a:buNone/>
                      </a:pPr>
                      <a:r>
                        <a:rPr lang="zh-TW" altLang="en-US" sz="2400" kern="1200" cap="none" dirty="0" smtClean="0">
                          <a:solidFill>
                            <a:srgbClr val="C00000"/>
                          </a:solidFill>
                          <a:effectLst/>
                          <a:latin typeface="微軟正黑體" panose="020B0604030504040204" pitchFamily="34" charset="-120"/>
                          <a:ea typeface="微軟正黑體" panose="020B0604030504040204" pitchFamily="34" charset="-120"/>
                          <a:cs typeface="+mn-cs"/>
                        </a:rPr>
                        <a:t>特定區域計畫</a:t>
                      </a:r>
                      <a:endParaRPr lang="zh-TW" altLang="en-US" sz="2400" kern="1200" cap="none"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直線接點 8"/>
          <p:cNvCxnSpPr/>
          <p:nvPr/>
        </p:nvCxnSpPr>
        <p:spPr>
          <a:xfrm flipH="1">
            <a:off x="7620000" y="3456122"/>
            <a:ext cx="20664" cy="1280978"/>
          </a:xfrm>
          <a:prstGeom prst="line">
            <a:avLst/>
          </a:prstGeom>
          <a:ln w="381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接點 11"/>
          <p:cNvCxnSpPr>
            <a:stCxn id="7" idx="2"/>
          </p:cNvCxnSpPr>
          <p:nvPr/>
        </p:nvCxnSpPr>
        <p:spPr>
          <a:xfrm flipH="1">
            <a:off x="4953000" y="3446959"/>
            <a:ext cx="38099" cy="1290141"/>
          </a:xfrm>
          <a:prstGeom prst="line">
            <a:avLst/>
          </a:prstGeom>
          <a:ln w="381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a:off x="2387600" y="3456122"/>
            <a:ext cx="14637" cy="1280978"/>
          </a:xfrm>
          <a:prstGeom prst="line">
            <a:avLst/>
          </a:prstGeom>
          <a:ln w="381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3211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都市土地、非都土地、國家公園</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endParaRPr lang="zh-TW" alt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a:ext>
            </a:extLst>
          </a:blip>
          <a:stretch/>
        </p:blipFill>
        <p:spPr bwMode="auto">
          <a:xfrm>
            <a:off x="1092200" y="1598829"/>
            <a:ext cx="8051800" cy="525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標題 1"/>
          <p:cNvSpPr txBox="1">
            <a:spLocks/>
          </p:cNvSpPr>
          <p:nvPr/>
        </p:nvSpPr>
        <p:spPr>
          <a:xfrm>
            <a:off x="2247685" y="2493376"/>
            <a:ext cx="6019800" cy="939800"/>
          </a:xfrm>
          <a:prstGeom prst="rect">
            <a:avLst/>
          </a:prstGeom>
          <a:effectLst/>
        </p:spPr>
        <p:txBody>
          <a:bodyPr vert="horz" lIns="91440" tIns="45720" rIns="91440" bIns="45720" rtlCol="0" anchor="t">
            <a:noAutofit/>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50000"/>
              </a:lnSpc>
              <a:spcBef>
                <a:spcPts val="1800"/>
              </a:spcBef>
            </a:pPr>
            <a:r>
              <a:rPr lang="zh-TW" altLang="en-US" b="1" dirty="0" smtClean="0">
                <a:solidFill>
                  <a:schemeClr val="bg1"/>
                </a:solidFill>
                <a:latin typeface="微軟正黑體" panose="020B0604030504040204" pitchFamily="34" charset="-120"/>
                <a:ea typeface="微軟正黑體" panose="020B0604030504040204" pitchFamily="34" charset="-120"/>
                <a:cs typeface="+mn-cs"/>
              </a:rPr>
              <a:t>原住民特定區域的空間位階</a:t>
            </a:r>
            <a:r>
              <a:rPr lang="en-US" altLang="zh-TW" b="1" dirty="0" smtClean="0">
                <a:solidFill>
                  <a:schemeClr val="bg1"/>
                </a:solidFill>
                <a:latin typeface="微軟正黑體" panose="020B0604030504040204" pitchFamily="34" charset="-120"/>
                <a:ea typeface="微軟正黑體" panose="020B0604030504040204" pitchFamily="34" charset="-120"/>
                <a:cs typeface="+mn-cs"/>
              </a:rPr>
              <a:t>?</a:t>
            </a:r>
            <a:endParaRPr lang="zh-TW" altLang="en-US" b="1" dirty="0">
              <a:solidFill>
                <a:srgbClr val="C00000"/>
              </a:solidFill>
              <a:latin typeface="微軟正黑體" panose="020B0604030504040204" pitchFamily="34" charset="-120"/>
              <a:ea typeface="微軟正黑體" panose="020B0604030504040204" pitchFamily="34" charset="-120"/>
              <a:cs typeface="+mn-cs"/>
            </a:endParaRPr>
          </a:p>
        </p:txBody>
      </p:sp>
      <p:sp>
        <p:nvSpPr>
          <p:cNvPr id="6" name="標題 1"/>
          <p:cNvSpPr txBox="1">
            <a:spLocks/>
          </p:cNvSpPr>
          <p:nvPr/>
        </p:nvSpPr>
        <p:spPr>
          <a:xfrm>
            <a:off x="1198996" y="3516339"/>
            <a:ext cx="7769787" cy="964124"/>
          </a:xfrm>
          <a:prstGeom prst="rect">
            <a:avLst/>
          </a:prstGeom>
          <a:effectLst/>
        </p:spPr>
        <p:txBody>
          <a:bodyPr vert="horz" lIns="91440" tIns="45720" rIns="91440" bIns="45720" rtlCol="0" anchor="t">
            <a:noAutofit/>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Bef>
                <a:spcPts val="1800"/>
              </a:spcBef>
            </a:pPr>
            <a:r>
              <a:rPr lang="zh-TW" altLang="en-US" sz="2800" b="1" dirty="0" smtClean="0">
                <a:solidFill>
                  <a:schemeClr val="bg1"/>
                </a:solidFill>
                <a:latin typeface="微軟正黑體" panose="020B0604030504040204" pitchFamily="34" charset="-120"/>
                <a:ea typeface="微軟正黑體" panose="020B0604030504040204" pitchFamily="34" charset="-120"/>
                <a:cs typeface="+mn-cs"/>
              </a:rPr>
              <a:t>原住民保留地</a:t>
            </a:r>
            <a:r>
              <a:rPr lang="en-US" altLang="zh-TW" sz="2800" b="1" dirty="0">
                <a:solidFill>
                  <a:schemeClr val="bg1"/>
                </a:solidFill>
                <a:latin typeface="微軟正黑體" panose="020B0604030504040204" pitchFamily="34" charset="-120"/>
                <a:ea typeface="微軟正黑體" panose="020B0604030504040204" pitchFamily="34" charset="-120"/>
                <a:cs typeface="+mn-cs"/>
              </a:rPr>
              <a:t>/</a:t>
            </a:r>
            <a:r>
              <a:rPr lang="zh-TW" altLang="en-US" sz="2800" b="1" dirty="0" smtClean="0">
                <a:solidFill>
                  <a:schemeClr val="bg1"/>
                </a:solidFill>
                <a:latin typeface="微軟正黑體" panose="020B0604030504040204" pitchFamily="34" charset="-120"/>
                <a:ea typeface="微軟正黑體" panose="020B0604030504040204" pitchFamily="34" charset="-120"/>
                <a:cs typeface="+mn-cs"/>
              </a:rPr>
              <a:t> 原住民傳統領域</a:t>
            </a:r>
            <a:r>
              <a:rPr lang="en-US" altLang="zh-TW" sz="2800" b="1" dirty="0" smtClean="0">
                <a:solidFill>
                  <a:schemeClr val="bg1"/>
                </a:solidFill>
                <a:latin typeface="微軟正黑體" panose="020B0604030504040204" pitchFamily="34" charset="-120"/>
                <a:ea typeface="微軟正黑體" panose="020B0604030504040204" pitchFamily="34" charset="-120"/>
                <a:cs typeface="+mn-cs"/>
              </a:rPr>
              <a:t>/</a:t>
            </a:r>
            <a:r>
              <a:rPr lang="zh-TW" altLang="en-US" sz="2800" b="1" dirty="0" smtClean="0">
                <a:solidFill>
                  <a:schemeClr val="bg1"/>
                </a:solidFill>
                <a:latin typeface="微軟正黑體" panose="020B0604030504040204" pitchFamily="34" charset="-120"/>
                <a:ea typeface="微軟正黑體" panose="020B0604030504040204" pitchFamily="34" charset="-120"/>
                <a:cs typeface="+mn-cs"/>
              </a:rPr>
              <a:t>原住民自治區</a:t>
            </a:r>
            <a:endParaRPr lang="zh-TW" altLang="en-US" sz="2800" b="1" dirty="0">
              <a:solidFill>
                <a:schemeClr val="bg1"/>
              </a:solidFill>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576347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0040"/>
            <a:ext cx="9144000" cy="642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標題 1"/>
          <p:cNvSpPr txBox="1">
            <a:spLocks/>
          </p:cNvSpPr>
          <p:nvPr/>
        </p:nvSpPr>
        <p:spPr>
          <a:xfrm>
            <a:off x="840219" y="5829300"/>
            <a:ext cx="3604782" cy="711200"/>
          </a:xfrm>
          <a:prstGeom prst="rect">
            <a:avLst/>
          </a:prstGeom>
          <a:effectLst/>
        </p:spPr>
        <p:txBody>
          <a:bodyPr vert="horz" lIns="91440" tIns="45720" rIns="91440" bIns="45720" rtlCol="0" anchor="t">
            <a:normAutofit fontScale="85000" lnSpcReduction="10000"/>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50000"/>
              </a:lnSpc>
              <a:spcBef>
                <a:spcPts val="1800"/>
              </a:spcBef>
            </a:pPr>
            <a:r>
              <a:rPr lang="zh-TW" altLang="en-US" sz="2600" dirty="0" smtClean="0">
                <a:latin typeface="王漢宗顏楷體繁" panose="02000500000000000000" pitchFamily="2" charset="-120"/>
                <a:ea typeface="王漢宗顏楷體繁" panose="02000500000000000000" pitchFamily="2" charset="-120"/>
                <a:cs typeface="+mn-cs"/>
              </a:rPr>
              <a:t>國土計畫法草案</a:t>
            </a:r>
            <a:r>
              <a:rPr lang="en-US" altLang="zh-TW" sz="2600" dirty="0" smtClean="0">
                <a:latin typeface="王漢宗顏楷體繁" panose="02000500000000000000" pitchFamily="2" charset="-120"/>
                <a:ea typeface="王漢宗顏楷體繁" panose="02000500000000000000" pitchFamily="2" charset="-120"/>
                <a:cs typeface="+mn-cs"/>
              </a:rPr>
              <a:t>(99</a:t>
            </a:r>
            <a:r>
              <a:rPr lang="zh-TW" altLang="en-US" sz="2600" dirty="0" smtClean="0">
                <a:latin typeface="王漢宗顏楷體繁" panose="02000500000000000000" pitchFamily="2" charset="-120"/>
                <a:ea typeface="王漢宗顏楷體繁" panose="02000500000000000000" pitchFamily="2" charset="-120"/>
                <a:cs typeface="+mn-cs"/>
              </a:rPr>
              <a:t>年</a:t>
            </a:r>
            <a:r>
              <a:rPr lang="en-US" altLang="zh-TW" sz="2600" dirty="0" smtClean="0">
                <a:latin typeface="王漢宗顏楷體繁" panose="02000500000000000000" pitchFamily="2" charset="-120"/>
                <a:ea typeface="王漢宗顏楷體繁" panose="02000500000000000000" pitchFamily="2" charset="-120"/>
                <a:cs typeface="+mn-cs"/>
              </a:rPr>
              <a:t>4</a:t>
            </a:r>
            <a:r>
              <a:rPr lang="zh-TW" altLang="en-US" sz="2600" dirty="0" smtClean="0">
                <a:latin typeface="王漢宗顏楷體繁" panose="02000500000000000000" pitchFamily="2" charset="-120"/>
                <a:ea typeface="王漢宗顏楷體繁" panose="02000500000000000000" pitchFamily="2" charset="-120"/>
                <a:cs typeface="+mn-cs"/>
              </a:rPr>
              <a:t>月版</a:t>
            </a:r>
            <a:r>
              <a:rPr lang="en-US" altLang="zh-TW" sz="2600" dirty="0" smtClean="0">
                <a:latin typeface="王漢宗顏楷體繁" panose="02000500000000000000" pitchFamily="2" charset="-120"/>
                <a:ea typeface="王漢宗顏楷體繁" panose="02000500000000000000" pitchFamily="2" charset="-120"/>
                <a:cs typeface="+mn-cs"/>
              </a:rPr>
              <a:t>)</a:t>
            </a:r>
            <a:endParaRPr lang="zh-TW" altLang="en-US" sz="2600" dirty="0">
              <a:latin typeface="王漢宗顏楷體繁" panose="02000500000000000000" pitchFamily="2" charset="-120"/>
              <a:ea typeface="王漢宗顏楷體繁" panose="02000500000000000000" pitchFamily="2" charset="-120"/>
              <a:cs typeface="+mn-cs"/>
            </a:endParaRPr>
          </a:p>
        </p:txBody>
      </p:sp>
      <p:sp>
        <p:nvSpPr>
          <p:cNvPr id="6" name="標題 1"/>
          <p:cNvSpPr txBox="1">
            <a:spLocks/>
          </p:cNvSpPr>
          <p:nvPr/>
        </p:nvSpPr>
        <p:spPr>
          <a:xfrm>
            <a:off x="3192651" y="1295400"/>
            <a:ext cx="2852551" cy="469900"/>
          </a:xfrm>
          <a:prstGeom prst="rect">
            <a:avLst/>
          </a:prstGeom>
          <a:effectLst/>
        </p:spPr>
        <p:txBody>
          <a:bodyPr vert="horz" lIns="91440" tIns="45720" rIns="91440" bIns="45720" rtlCol="0" anchor="t">
            <a:noAutofit/>
          </a:bodyPr>
          <a:lstStyle>
            <a:lvl1pPr algn="ct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Bef>
                <a:spcPts val="1800"/>
              </a:spcBef>
            </a:pPr>
            <a:r>
              <a:rPr lang="zh-TW" altLang="en-US" sz="2000" dirty="0" smtClean="0">
                <a:solidFill>
                  <a:srgbClr val="C00000"/>
                </a:solidFill>
                <a:latin typeface="王漢宗顏楷體繁" panose="02000500000000000000" pitchFamily="2" charset="-120"/>
                <a:ea typeface="王漢宗顏楷體繁" panose="02000500000000000000" pitchFamily="2" charset="-120"/>
                <a:cs typeface="+mn-cs"/>
              </a:rPr>
              <a:t>原住民土海法</a:t>
            </a:r>
            <a:r>
              <a:rPr lang="en-US" altLang="zh-TW" sz="2000" dirty="0" smtClean="0">
                <a:solidFill>
                  <a:srgbClr val="C00000"/>
                </a:solidFill>
                <a:latin typeface="王漢宗顏楷體繁" panose="02000500000000000000" pitchFamily="2" charset="-120"/>
                <a:ea typeface="王漢宗顏楷體繁" panose="02000500000000000000" pitchFamily="2" charset="-120"/>
                <a:cs typeface="+mn-cs"/>
              </a:rPr>
              <a:t>/</a:t>
            </a:r>
            <a:r>
              <a:rPr lang="zh-TW" altLang="en-US" sz="2000" dirty="0" smtClean="0">
                <a:solidFill>
                  <a:srgbClr val="C00000"/>
                </a:solidFill>
                <a:latin typeface="王漢宗顏楷體繁" panose="02000500000000000000" pitchFamily="2" charset="-120"/>
                <a:ea typeface="王漢宗顏楷體繁" panose="02000500000000000000" pitchFamily="2" charset="-120"/>
                <a:cs typeface="+mn-cs"/>
              </a:rPr>
              <a:t>自治法</a:t>
            </a:r>
            <a:endParaRPr lang="zh-TW" altLang="en-US" sz="2000" dirty="0">
              <a:solidFill>
                <a:srgbClr val="C00000"/>
              </a:solidFill>
              <a:latin typeface="王漢宗顏楷體繁" panose="02000500000000000000" pitchFamily="2" charset="-120"/>
              <a:ea typeface="王漢宗顏楷體繁" panose="02000500000000000000" pitchFamily="2" charset="-120"/>
              <a:cs typeface="+mn-cs"/>
            </a:endParaRPr>
          </a:p>
        </p:txBody>
      </p:sp>
      <p:cxnSp>
        <p:nvCxnSpPr>
          <p:cNvPr id="7" name="直線接點 6"/>
          <p:cNvCxnSpPr/>
          <p:nvPr/>
        </p:nvCxnSpPr>
        <p:spPr>
          <a:xfrm flipH="1">
            <a:off x="3556001" y="1765300"/>
            <a:ext cx="889000" cy="10160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1389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ctrTitle"/>
          </p:nvPr>
        </p:nvSpPr>
        <p:spPr>
          <a:xfrm>
            <a:off x="2328487" y="480071"/>
            <a:ext cx="6172199" cy="1168157"/>
          </a:xfrm>
        </p:spPr>
        <p:txBody>
          <a:bodyPr>
            <a:normAutofit/>
          </a:bodyPr>
          <a:lstStyle/>
          <a:p>
            <a:pPr algn="ctr" eaLnBrk="1" fontAlgn="auto" hangingPunct="1">
              <a:spcAft>
                <a:spcPts val="0"/>
              </a:spcAft>
              <a:defRPr/>
            </a:pPr>
            <a:r>
              <a:rPr lang="en-US" altLang="zh-TW" sz="6600" b="1" dirty="0">
                <a:solidFill>
                  <a:schemeClr val="tx1">
                    <a:lumMod val="85000"/>
                    <a:lumOff val="15000"/>
                  </a:schemeClr>
                </a:solidFill>
                <a:latin typeface="Ebrima" panose="02000000000000000000" pitchFamily="2" charset="0"/>
                <a:ea typeface="Ebrima" panose="02000000000000000000" pitchFamily="2" charset="0"/>
                <a:cs typeface="Ebrima" panose="02000000000000000000" pitchFamily="2" charset="0"/>
              </a:rPr>
              <a:t>Thank </a:t>
            </a:r>
            <a:r>
              <a:rPr lang="zh-TW" altLang="en-US" sz="6600" b="1" dirty="0">
                <a:solidFill>
                  <a:schemeClr val="tx1">
                    <a:lumMod val="85000"/>
                    <a:lumOff val="15000"/>
                  </a:schemeClr>
                </a:solidFill>
                <a:latin typeface="Ebrima" panose="02000000000000000000" pitchFamily="2" charset="0"/>
                <a:ea typeface="王漢宗顏楷體繁" panose="02000500000000000000" pitchFamily="2" charset="-120"/>
                <a:cs typeface="Ebrima" panose="02000000000000000000" pitchFamily="2" charset="0"/>
              </a:rPr>
              <a:t> </a:t>
            </a:r>
            <a:r>
              <a:rPr lang="en-US" altLang="zh-TW" sz="6600" b="1" dirty="0">
                <a:solidFill>
                  <a:schemeClr val="tx1">
                    <a:lumMod val="85000"/>
                    <a:lumOff val="15000"/>
                  </a:schemeClr>
                </a:solidFill>
                <a:latin typeface="Ebrima" panose="02000000000000000000" pitchFamily="2" charset="0"/>
                <a:ea typeface="Ebrima" panose="02000000000000000000" pitchFamily="2" charset="0"/>
                <a:cs typeface="Ebrima" panose="02000000000000000000" pitchFamily="2" charset="0"/>
              </a:rPr>
              <a:t>You</a:t>
            </a:r>
            <a:endParaRPr lang="zh-TW" altLang="en-US" sz="6600" b="1" dirty="0">
              <a:solidFill>
                <a:schemeClr val="tx1">
                  <a:lumMod val="85000"/>
                  <a:lumOff val="15000"/>
                </a:schemeClr>
              </a:solidFill>
              <a:latin typeface="Ebrima" panose="02000000000000000000" pitchFamily="2" charset="0"/>
              <a:ea typeface="王漢宗顏楷體繁" panose="02000500000000000000" pitchFamily="2" charset="-120"/>
              <a:cs typeface="Ebrima" panose="02000000000000000000" pitchFamily="2" charset="0"/>
            </a:endParaRPr>
          </a:p>
        </p:txBody>
      </p:sp>
      <p:pic>
        <p:nvPicPr>
          <p:cNvPr id="16386" name="Picture 2" descr="C:\Users\ChiaNan\Desktop\1012303_605350489498457_385266736_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88311" y="1714499"/>
            <a:ext cx="6976290" cy="49652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6849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土地使用的種類</a:t>
            </a:r>
            <a:endParaRPr lang="zh-TW" altLang="en-US" dirty="0">
              <a:latin typeface="微軟正黑體" panose="020B0604030504040204" pitchFamily="34" charset="-120"/>
              <a:ea typeface="微軟正黑體" panose="020B0604030504040204" pitchFamily="34" charset="-12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3614909011"/>
              </p:ext>
            </p:extLst>
          </p:nvPr>
        </p:nvGraphicFramePr>
        <p:xfrm>
          <a:off x="1066799" y="1397001"/>
          <a:ext cx="7848600" cy="4973318"/>
        </p:xfrm>
        <a:graphic>
          <a:graphicData uri="http://schemas.openxmlformats.org/drawingml/2006/table">
            <a:tbl>
              <a:tblPr firstRow="1" bandRow="1">
                <a:tableStyleId>{B301B821-A1FF-4177-AEE7-76D212191A09}</a:tableStyleId>
              </a:tblPr>
              <a:tblGrid>
                <a:gridCol w="2616200"/>
                <a:gridCol w="2616200"/>
                <a:gridCol w="2616200"/>
              </a:tblGrid>
              <a:tr h="785038">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國家公園</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R w="12700" cap="flat" cmpd="sng" algn="ctr">
                      <a:solidFill>
                        <a:schemeClr val="tx2">
                          <a:lumMod val="50000"/>
                          <a:lumOff val="50000"/>
                        </a:schemeClr>
                      </a:solidFill>
                      <a:prstDash val="solid"/>
                      <a:round/>
                      <a:headEnd type="none" w="med" len="med"/>
                      <a:tailEnd type="none" w="med" len="med"/>
                    </a:lnR>
                    <a:solidFill>
                      <a:schemeClr val="accent2">
                        <a:lumMod val="20000"/>
                        <a:lumOff val="80000"/>
                      </a:schemeClr>
                    </a:solidFill>
                  </a:tcPr>
                </a:tc>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都市</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solidFill>
                      <a:schemeClr val="accent2">
                        <a:lumMod val="20000"/>
                        <a:lumOff val="80000"/>
                      </a:schemeClr>
                    </a:solidFill>
                  </a:tcPr>
                </a:tc>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非都市</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solidFill>
                      <a:schemeClr val="accent2">
                        <a:lumMod val="20000"/>
                        <a:lumOff val="80000"/>
                      </a:schemeClr>
                    </a:solidFill>
                  </a:tcPr>
                </a:tc>
              </a:tr>
              <a:tr h="785038">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國家公園法</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R w="12700" cap="flat" cmpd="sng" algn="ctr">
                      <a:solidFill>
                        <a:schemeClr val="tx2">
                          <a:lumMod val="50000"/>
                          <a:lumOff val="50000"/>
                        </a:schemeClr>
                      </a:solidFill>
                      <a:prstDash val="solid"/>
                      <a:round/>
                      <a:headEnd type="none" w="med" len="med"/>
                      <a:tailEnd type="none" w="med" len="med"/>
                    </a:lnR>
                  </a:tcPr>
                </a:tc>
                <a:tc>
                  <a:txBody>
                    <a:bodyPr/>
                    <a:lstStyle/>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都市計畫法</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tcPr>
                </a:tc>
                <a:tc>
                  <a:txBody>
                    <a:bodyPr/>
                    <a:lstStyle/>
                    <a:p>
                      <a:pPr marL="0" algn="ctr" defTabSz="457200" rtl="0" eaLnBrk="1" latinLnBrk="0" hangingPunct="1">
                        <a:spcBef>
                          <a:spcPts val="0"/>
                        </a:spcBef>
                        <a:spcAft>
                          <a:spcPts val="1200"/>
                        </a:spcAft>
                      </a:pP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非都市土地使用管制規則</a:t>
                      </a:r>
                      <a:endParaRPr lang="en-US" altLang="zh-TW" sz="2800" kern="1200" cap="none" dirty="0" smtClean="0">
                        <a:solidFill>
                          <a:schemeClr val="tx1"/>
                        </a:solidFill>
                        <a:effectLst/>
                        <a:latin typeface="微軟正黑體" panose="020B0604030504040204" pitchFamily="34" charset="-120"/>
                        <a:ea typeface="微軟正黑體" panose="020B0604030504040204" pitchFamily="34" charset="-120"/>
                        <a:cs typeface="+mn-cs"/>
                      </a:endParaRPr>
                    </a:p>
                    <a:p>
                      <a:pPr marL="0" algn="ctr" defTabSz="457200" rtl="0" eaLnBrk="1" latinLnBrk="0" hangingPunct="1">
                        <a:spcBef>
                          <a:spcPts val="0"/>
                        </a:spcBef>
                        <a:spcAft>
                          <a:spcPts val="1200"/>
                        </a:spcAft>
                      </a:pP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全國區域計畫</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tcPr>
                </a:tc>
              </a:tr>
              <a:tr h="2664281">
                <a:tc>
                  <a:txBody>
                    <a:bodyPr/>
                    <a:lstStyle/>
                    <a:p>
                      <a:pPr algn="ctr">
                        <a:spcBef>
                          <a:spcPts val="0"/>
                        </a:spcBef>
                        <a:spcAft>
                          <a:spcPts val="1200"/>
                        </a:spcAft>
                      </a:pP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蘭嶼國家公園計畫</a:t>
                      </a:r>
                      <a:r>
                        <a:rPr lang="en-US" altLang="zh-TW"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(1991)</a:t>
                      </a:r>
                    </a:p>
                    <a:p>
                      <a:pPr algn="ctr"/>
                      <a:r>
                        <a:rPr lang="zh-TW" altLang="en-US"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海洋國家公園</a:t>
                      </a:r>
                      <a:r>
                        <a:rPr lang="en-US" altLang="zh-TW" sz="2800" kern="1200" cap="none" dirty="0" smtClean="0">
                          <a:solidFill>
                            <a:schemeClr val="tx1"/>
                          </a:solidFill>
                          <a:effectLst/>
                          <a:latin typeface="微軟正黑體" panose="020B0604030504040204" pitchFamily="34" charset="-120"/>
                          <a:ea typeface="微軟正黑體" panose="020B0604030504040204" pitchFamily="34" charset="-120"/>
                          <a:cs typeface="+mn-cs"/>
                        </a:rPr>
                        <a:t>(2011)</a:t>
                      </a:r>
                      <a:endParaRPr lang="zh-TW" altLang="en-US" sz="2800" kern="1200" cap="none" dirty="0">
                        <a:solidFill>
                          <a:schemeClr val="tx1"/>
                        </a:solidFill>
                        <a:effectLst/>
                        <a:latin typeface="微軟正黑體" panose="020B0604030504040204" pitchFamily="34" charset="-120"/>
                        <a:ea typeface="微軟正黑體" panose="020B0604030504040204" pitchFamily="34" charset="-120"/>
                        <a:cs typeface="+mn-cs"/>
                      </a:endParaRPr>
                    </a:p>
                  </a:txBody>
                  <a:tcPr anchor="ctr">
                    <a:lnR w="12700" cap="flat" cmpd="sng" algn="ctr">
                      <a:solidFill>
                        <a:schemeClr val="tx2">
                          <a:lumMod val="50000"/>
                          <a:lumOff val="50000"/>
                        </a:schemeClr>
                      </a:solidFill>
                      <a:prstDash val="solid"/>
                      <a:round/>
                      <a:headEnd type="none" w="med" len="med"/>
                      <a:tailEnd type="none" w="med" len="med"/>
                    </a:lnR>
                  </a:tcPr>
                </a:tc>
                <a:tc>
                  <a:txBody>
                    <a:bodyPr/>
                    <a:lstStyle/>
                    <a:p>
                      <a:pPr algn="ctr"/>
                      <a:r>
                        <a:rPr lang="zh-TW" altLang="en-US" sz="2800" kern="1200" cap="none" dirty="0" smtClean="0">
                          <a:solidFill>
                            <a:srgbClr val="C00000"/>
                          </a:solidFill>
                          <a:effectLst/>
                          <a:latin typeface="微軟正黑體" panose="020B0604030504040204" pitchFamily="34" charset="-120"/>
                          <a:ea typeface="微軟正黑體" panose="020B0604030504040204" pitchFamily="34" charset="-120"/>
                          <a:cs typeface="+mn-cs"/>
                        </a:rPr>
                        <a:t>蘭嶼特定區計畫</a:t>
                      </a:r>
                      <a:r>
                        <a:rPr lang="en-US" altLang="zh-TW" sz="2800" kern="1200" cap="none" dirty="0" smtClean="0">
                          <a:solidFill>
                            <a:srgbClr val="C00000"/>
                          </a:solidFill>
                          <a:effectLst/>
                          <a:latin typeface="微軟正黑體" panose="020B0604030504040204" pitchFamily="34" charset="-120"/>
                          <a:ea typeface="微軟正黑體" panose="020B0604030504040204" pitchFamily="34" charset="-120"/>
                          <a:cs typeface="+mn-cs"/>
                        </a:rPr>
                        <a:t>(2013)</a:t>
                      </a:r>
                      <a:endParaRPr lang="zh-TW" altLang="en-US" sz="2800" kern="1200" cap="none"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tcPr>
                </a:tc>
                <a:tc>
                  <a:txBody>
                    <a:bodyPr/>
                    <a:lstStyle/>
                    <a:p>
                      <a:pPr algn="ctr"/>
                      <a:r>
                        <a:rPr lang="zh-TW" altLang="en-US" sz="2800" kern="1200" cap="none" dirty="0" smtClean="0">
                          <a:solidFill>
                            <a:srgbClr val="C00000"/>
                          </a:solidFill>
                          <a:effectLst/>
                          <a:latin typeface="微軟正黑體" panose="020B0604030504040204" pitchFamily="34" charset="-120"/>
                          <a:ea typeface="微軟正黑體" panose="020B0604030504040204" pitchFamily="34" charset="-120"/>
                          <a:cs typeface="+mn-cs"/>
                        </a:rPr>
                        <a:t>台東縣區域計畫</a:t>
                      </a:r>
                      <a:r>
                        <a:rPr lang="en-US" altLang="zh-TW" sz="2800" kern="1200" cap="none" dirty="0" smtClean="0">
                          <a:solidFill>
                            <a:srgbClr val="C00000"/>
                          </a:solidFill>
                          <a:effectLst/>
                          <a:latin typeface="微軟正黑體" panose="020B0604030504040204" pitchFamily="34" charset="-120"/>
                          <a:ea typeface="微軟正黑體" panose="020B0604030504040204" pitchFamily="34" charset="-120"/>
                          <a:cs typeface="+mn-cs"/>
                        </a:rPr>
                        <a:t>(2014)</a:t>
                      </a:r>
                      <a:endParaRPr lang="zh-TW" altLang="en-US" sz="2800" kern="1200" cap="none"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lumMod val="50000"/>
                          <a:lumOff val="50000"/>
                        </a:schemeClr>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2960850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K:\print\6.蘭嶼國家公園計畫摘要\tiff\6_12.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659" t="2540" r="1816" b="10246"/>
          <a:stretch/>
        </p:blipFill>
        <p:spPr bwMode="auto">
          <a:xfrm rot="16200000">
            <a:off x="3784939" y="1561296"/>
            <a:ext cx="6223002" cy="437040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0763"/>
            <a:ext cx="4711236" cy="626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393182" y="935739"/>
            <a:ext cx="8480819" cy="5437054"/>
            <a:chOff x="467544" y="260648"/>
            <a:chExt cx="8480819" cy="5437054"/>
          </a:xfrm>
        </p:grpSpPr>
        <p:pic>
          <p:nvPicPr>
            <p:cNvPr id="6" name="Picture 2" descr="C:\Users\Chianan Lin\Desktop\3333ff.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7544" y="260648"/>
              <a:ext cx="8480819" cy="54370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群組 3"/>
            <p:cNvGrpSpPr/>
            <p:nvPr/>
          </p:nvGrpSpPr>
          <p:grpSpPr>
            <a:xfrm>
              <a:off x="899592" y="2132856"/>
              <a:ext cx="6768752" cy="3528392"/>
              <a:chOff x="899592" y="2132856"/>
              <a:chExt cx="6768752" cy="3528392"/>
            </a:xfrm>
          </p:grpSpPr>
          <p:sp>
            <p:nvSpPr>
              <p:cNvPr id="7" name="矩形 6"/>
              <p:cNvSpPr/>
              <p:nvPr/>
            </p:nvSpPr>
            <p:spPr>
              <a:xfrm>
                <a:off x="899592" y="4797152"/>
                <a:ext cx="3672408" cy="864096"/>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220072" y="2132856"/>
                <a:ext cx="2448272" cy="36004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779912" y="4509120"/>
                <a:ext cx="792088" cy="28860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3593007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esktop\pic\P119015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07918" y="240433"/>
            <a:ext cx="4436082" cy="332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3" name="Picture 5" descr="D:\Desktop\pic\IMG_0843_調整大小.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08" y="3334324"/>
            <a:ext cx="4909308" cy="32696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1" name="Picture 3" descr="D:\Desktop\潛在海洋型國家公園.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76799" y="3529733"/>
            <a:ext cx="4267201" cy="3277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C:\Users\ChiaNan\Desktop\署務-蘭嶼夥伴關係-1修訂991208_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540" y="101600"/>
            <a:ext cx="4698345" cy="3337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9401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84370" y="33213"/>
            <a:ext cx="7056784" cy="56430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群組 3"/>
          <p:cNvGrpSpPr/>
          <p:nvPr/>
        </p:nvGrpSpPr>
        <p:grpSpPr>
          <a:xfrm>
            <a:off x="-1945" y="639849"/>
            <a:ext cx="8131989" cy="6237312"/>
            <a:chOff x="-1945" y="639849"/>
            <a:chExt cx="8131989" cy="6237312"/>
          </a:xfrm>
        </p:grpSpPr>
        <p:pic>
          <p:nvPicPr>
            <p:cNvPr id="9219" name="Picture 3" descr="C:\Users\Chianan Lin\Desktop\未命名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94" y="639849"/>
              <a:ext cx="8082150" cy="6237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直線接點 4"/>
            <p:cNvCxnSpPr/>
            <p:nvPr/>
          </p:nvCxnSpPr>
          <p:spPr>
            <a:xfrm>
              <a:off x="0" y="1700808"/>
              <a:ext cx="3635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35496" y="908720"/>
              <a:ext cx="7920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4644008" y="4384265"/>
              <a:ext cx="33123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843808" y="4672297"/>
              <a:ext cx="51125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843808" y="4960329"/>
              <a:ext cx="51125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547664" y="6256473"/>
              <a:ext cx="6408712" cy="360040"/>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945" y="6597352"/>
              <a:ext cx="613505" cy="263112"/>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2843808" y="5176353"/>
              <a:ext cx="936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3635896" y="1412776"/>
              <a:ext cx="4320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899592" y="1412776"/>
              <a:ext cx="2664296" cy="288602"/>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90729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764503" y="516473"/>
            <a:ext cx="6430967" cy="1642527"/>
          </a:xfrm>
        </p:spPr>
        <p:txBody>
          <a:bodyPr>
            <a:normAutofit/>
          </a:bodyPr>
          <a:lstStyle/>
          <a:p>
            <a:r>
              <a:rPr lang="zh-TW" altLang="en-US" sz="4800" b="1" dirty="0" smtClean="0"/>
              <a:t>保育 </a:t>
            </a:r>
            <a:r>
              <a:rPr lang="en-US" altLang="zh-TW" sz="4800" b="1" dirty="0"/>
              <a:t>/ </a:t>
            </a:r>
            <a:r>
              <a:rPr lang="zh-TW" altLang="en-US" sz="4800" b="1" dirty="0" smtClean="0"/>
              <a:t>使用 </a:t>
            </a:r>
            <a:r>
              <a:rPr lang="en-US" altLang="zh-TW" sz="4800" b="1" dirty="0" smtClean="0"/>
              <a:t>/ </a:t>
            </a:r>
            <a:r>
              <a:rPr lang="zh-TW" altLang="en-US" sz="4800" b="1" dirty="0" smtClean="0"/>
              <a:t>管制</a:t>
            </a:r>
            <a:endParaRPr lang="zh-TW" altLang="en-US" sz="4800" b="1" dirty="0"/>
          </a:p>
        </p:txBody>
      </p:sp>
      <p:sp>
        <p:nvSpPr>
          <p:cNvPr id="5" name="副標題 4"/>
          <p:cNvSpPr>
            <a:spLocks noGrp="1"/>
          </p:cNvSpPr>
          <p:nvPr>
            <p:ph type="subTitle" idx="1"/>
          </p:nvPr>
        </p:nvSpPr>
        <p:spPr>
          <a:xfrm>
            <a:off x="2739050" y="2159000"/>
            <a:ext cx="5240733" cy="2540646"/>
          </a:xfrm>
        </p:spPr>
        <p:txBody>
          <a:bodyPr>
            <a:noAutofit/>
          </a:bodyPr>
          <a:lstStyle/>
          <a:p>
            <a:pPr>
              <a:spcBef>
                <a:spcPct val="0"/>
              </a:spcBef>
            </a:pPr>
            <a:r>
              <a:rPr lang="zh-TW" altLang="en-US" sz="4800" b="1" dirty="0" smtClean="0">
                <a:ln w="3175" cmpd="sng">
                  <a:noFill/>
                </a:ln>
                <a:cs typeface="+mj-cs"/>
              </a:rPr>
              <a:t>誰的</a:t>
            </a:r>
            <a:r>
              <a:rPr lang="en-US" altLang="zh-TW" sz="4800" b="1" dirty="0" smtClean="0">
                <a:ln w="3175" cmpd="sng">
                  <a:noFill/>
                </a:ln>
                <a:cs typeface="+mj-cs"/>
              </a:rPr>
              <a:t>(</a:t>
            </a:r>
            <a:r>
              <a:rPr lang="zh-TW" altLang="en-US" sz="4800" b="1" dirty="0" smtClean="0">
                <a:ln w="3175" cmpd="sng">
                  <a:noFill/>
                </a:ln>
                <a:cs typeface="+mj-cs"/>
              </a:rPr>
              <a:t>來</a:t>
            </a:r>
            <a:r>
              <a:rPr lang="en-US" altLang="zh-TW" sz="4800" b="1" dirty="0" smtClean="0">
                <a:ln w="3175" cmpd="sng">
                  <a:noFill/>
                </a:ln>
                <a:cs typeface="+mj-cs"/>
              </a:rPr>
              <a:t>)</a:t>
            </a:r>
            <a:r>
              <a:rPr lang="zh-TW" altLang="en-US" sz="4800" b="1" dirty="0" smtClean="0">
                <a:ln w="3175" cmpd="sng">
                  <a:noFill/>
                </a:ln>
                <a:cs typeface="+mj-cs"/>
              </a:rPr>
              <a:t>保育</a:t>
            </a:r>
            <a:r>
              <a:rPr lang="en-US" altLang="zh-TW" sz="4800" b="1" dirty="0" smtClean="0">
                <a:ln w="3175" cmpd="sng">
                  <a:noFill/>
                </a:ln>
                <a:cs typeface="+mj-cs"/>
              </a:rPr>
              <a:t>?</a:t>
            </a:r>
          </a:p>
          <a:p>
            <a:pPr>
              <a:spcBef>
                <a:spcPct val="0"/>
              </a:spcBef>
            </a:pPr>
            <a:r>
              <a:rPr lang="zh-TW" altLang="en-US" sz="4800" b="1" dirty="0" smtClean="0">
                <a:ln w="3175" cmpd="sng">
                  <a:noFill/>
                </a:ln>
              </a:rPr>
              <a:t>誰</a:t>
            </a:r>
            <a:r>
              <a:rPr lang="zh-TW" altLang="en-US" sz="4800" b="1" dirty="0">
                <a:ln w="3175" cmpd="sng">
                  <a:noFill/>
                </a:ln>
              </a:rPr>
              <a:t>的</a:t>
            </a:r>
            <a:r>
              <a:rPr lang="en-US" altLang="zh-TW" sz="4800" b="1" dirty="0">
                <a:ln w="3175" cmpd="sng">
                  <a:noFill/>
                </a:ln>
              </a:rPr>
              <a:t>(</a:t>
            </a:r>
            <a:r>
              <a:rPr lang="zh-TW" altLang="en-US" sz="4800" b="1" dirty="0">
                <a:ln w="3175" cmpd="sng">
                  <a:noFill/>
                </a:ln>
              </a:rPr>
              <a:t>來</a:t>
            </a:r>
            <a:r>
              <a:rPr lang="en-US" altLang="zh-TW" sz="4800" b="1" dirty="0" smtClean="0">
                <a:ln w="3175" cmpd="sng">
                  <a:noFill/>
                </a:ln>
              </a:rPr>
              <a:t>)</a:t>
            </a:r>
            <a:r>
              <a:rPr lang="zh-TW" altLang="en-US" sz="4800" b="1" dirty="0" smtClean="0">
                <a:ln w="3175" cmpd="sng">
                  <a:noFill/>
                </a:ln>
              </a:rPr>
              <a:t>使用</a:t>
            </a:r>
            <a:r>
              <a:rPr lang="en-US" altLang="zh-TW" sz="4800" b="1" dirty="0" smtClean="0">
                <a:ln w="3175" cmpd="sng">
                  <a:noFill/>
                </a:ln>
              </a:rPr>
              <a:t>?</a:t>
            </a:r>
            <a:endParaRPr lang="zh-TW" altLang="en-US" sz="4800" b="1" dirty="0">
              <a:ln w="3175" cmpd="sng">
                <a:noFill/>
              </a:ln>
            </a:endParaRPr>
          </a:p>
          <a:p>
            <a:pPr>
              <a:spcBef>
                <a:spcPct val="0"/>
              </a:spcBef>
            </a:pPr>
            <a:r>
              <a:rPr lang="zh-TW" altLang="en-US" sz="4800" b="1" dirty="0" smtClean="0">
                <a:ln w="3175" cmpd="sng">
                  <a:noFill/>
                </a:ln>
                <a:cs typeface="+mj-cs"/>
              </a:rPr>
              <a:t>誰的</a:t>
            </a:r>
            <a:r>
              <a:rPr lang="en-US" altLang="zh-TW" sz="4800" b="1" dirty="0" smtClean="0">
                <a:ln w="3175" cmpd="sng">
                  <a:noFill/>
                </a:ln>
                <a:cs typeface="+mj-cs"/>
              </a:rPr>
              <a:t>(</a:t>
            </a:r>
            <a:r>
              <a:rPr lang="zh-TW" altLang="en-US" sz="4800" b="1" dirty="0" smtClean="0">
                <a:ln w="3175" cmpd="sng">
                  <a:noFill/>
                </a:ln>
                <a:cs typeface="+mj-cs"/>
              </a:rPr>
              <a:t>來</a:t>
            </a:r>
            <a:r>
              <a:rPr lang="en-US" altLang="zh-TW" sz="4800" b="1" dirty="0" smtClean="0">
                <a:ln w="3175" cmpd="sng">
                  <a:noFill/>
                </a:ln>
                <a:cs typeface="+mj-cs"/>
              </a:rPr>
              <a:t>)</a:t>
            </a:r>
            <a:r>
              <a:rPr lang="zh-TW" altLang="en-US" sz="4800" b="1" dirty="0" smtClean="0">
                <a:ln w="3175" cmpd="sng">
                  <a:noFill/>
                </a:ln>
                <a:cs typeface="+mj-cs"/>
              </a:rPr>
              <a:t>管制</a:t>
            </a:r>
            <a:r>
              <a:rPr lang="en-US" altLang="zh-TW" sz="4800" b="1" dirty="0" smtClean="0">
                <a:ln w="3175" cmpd="sng">
                  <a:noFill/>
                </a:ln>
                <a:cs typeface="+mj-cs"/>
              </a:rPr>
              <a:t>?</a:t>
            </a:r>
            <a:endParaRPr lang="zh-TW" altLang="en-US" sz="4800" b="1" dirty="0">
              <a:ln w="3175" cmpd="sng">
                <a:noFill/>
              </a:ln>
              <a:cs typeface="+mj-cs"/>
            </a:endParaRPr>
          </a:p>
        </p:txBody>
      </p:sp>
      <p:sp>
        <p:nvSpPr>
          <p:cNvPr id="6" name="副標題 4"/>
          <p:cNvSpPr txBox="1">
            <a:spLocks/>
          </p:cNvSpPr>
          <p:nvPr/>
        </p:nvSpPr>
        <p:spPr>
          <a:xfrm>
            <a:off x="3698099" y="4885626"/>
            <a:ext cx="5240733" cy="1828801"/>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微軟正黑體" panose="020B0604030504040204" pitchFamily="34" charset="-120"/>
                <a:ea typeface="微軟正黑體" panose="020B0604030504040204" pitchFamily="34" charset="-120"/>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王漢宗顏楷體繁" panose="02000500000000000000" pitchFamily="2" charset="-120"/>
                <a:ea typeface="王漢宗顏楷體繁" panose="02000500000000000000" pitchFamily="2" charset="-120"/>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王漢宗顏楷體繁" panose="02000500000000000000" pitchFamily="2" charset="-120"/>
                <a:ea typeface="王漢宗顏楷體繁" panose="02000500000000000000" pitchFamily="2" charset="-120"/>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王漢宗顏楷體繁" panose="02000500000000000000" pitchFamily="2" charset="-120"/>
                <a:ea typeface="王漢宗顏楷體繁" panose="02000500000000000000" pitchFamily="2" charset="-120"/>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王漢宗顏楷體繁" panose="02000500000000000000" pitchFamily="2" charset="-120"/>
                <a:ea typeface="王漢宗顏楷體繁" panose="02000500000000000000" pitchFamily="2" charset="-120"/>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spcBef>
                <a:spcPct val="0"/>
              </a:spcBef>
            </a:pPr>
            <a:r>
              <a:rPr lang="zh-TW" altLang="en-US" sz="4800" b="1" dirty="0" smtClean="0">
                <a:ln w="3175" cmpd="sng">
                  <a:noFill/>
                </a:ln>
                <a:solidFill>
                  <a:srgbClr val="C00000"/>
                </a:solidFill>
                <a:cs typeface="+mj-cs"/>
              </a:rPr>
              <a:t>地權 </a:t>
            </a:r>
            <a:r>
              <a:rPr lang="en-US" altLang="zh-TW" sz="4800" b="1" dirty="0" smtClean="0">
                <a:ln w="3175" cmpd="sng">
                  <a:noFill/>
                </a:ln>
                <a:solidFill>
                  <a:srgbClr val="C00000"/>
                </a:solidFill>
                <a:cs typeface="+mj-cs"/>
              </a:rPr>
              <a:t>-</a:t>
            </a:r>
            <a:r>
              <a:rPr lang="zh-TW" altLang="en-US" sz="4800" b="1" dirty="0" smtClean="0">
                <a:ln w="3175" cmpd="sng">
                  <a:noFill/>
                </a:ln>
                <a:solidFill>
                  <a:srgbClr val="C00000"/>
                </a:solidFill>
                <a:cs typeface="+mj-cs"/>
              </a:rPr>
              <a:t> 地用</a:t>
            </a:r>
            <a:endParaRPr lang="zh-TW" altLang="en-US" sz="4800" b="1" dirty="0">
              <a:ln w="3175" cmpd="sng">
                <a:noFill/>
              </a:ln>
              <a:solidFill>
                <a:srgbClr val="C00000"/>
              </a:solidFill>
              <a:cs typeface="+mj-cs"/>
            </a:endParaRPr>
          </a:p>
        </p:txBody>
      </p:sp>
    </p:spTree>
    <p:extLst>
      <p:ext uri="{BB962C8B-B14F-4D97-AF65-F5344CB8AC3E}">
        <p14:creationId xmlns:p14="http://schemas.microsoft.com/office/powerpoint/2010/main" val="398062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dirty="0" smtClean="0">
                <a:latin typeface="微軟正黑體" panose="020B0604030504040204" pitchFamily="34" charset="-120"/>
                <a:ea typeface="微軟正黑體" panose="020B0604030504040204" pitchFamily="34" charset="-120"/>
              </a:rPr>
              <a:t>地權 </a:t>
            </a:r>
            <a:r>
              <a:rPr lang="en-US" altLang="zh-TW" sz="4800" dirty="0" smtClean="0">
                <a:latin typeface="微軟正黑體" panose="020B0604030504040204" pitchFamily="34" charset="-120"/>
                <a:ea typeface="微軟正黑體" panose="020B0604030504040204" pitchFamily="34" charset="-120"/>
              </a:rPr>
              <a:t>&amp;</a:t>
            </a:r>
            <a:r>
              <a:rPr lang="zh-TW" altLang="en-US" sz="4800" dirty="0" smtClean="0">
                <a:latin typeface="微軟正黑體" panose="020B0604030504040204" pitchFamily="34" charset="-120"/>
                <a:ea typeface="微軟正黑體" panose="020B0604030504040204" pitchFamily="34" charset="-120"/>
              </a:rPr>
              <a:t> 地用</a:t>
            </a:r>
            <a:endParaRPr lang="zh-TW" altLang="en-US" sz="48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397000" y="1524000"/>
            <a:ext cx="7518400" cy="5003800"/>
          </a:xfrm>
        </p:spPr>
        <p:txBody>
          <a:bodyPr anchor="t"/>
          <a:lstStyle/>
          <a:p>
            <a:r>
              <a:rPr lang="zh-TW" altLang="en-US" sz="3200" dirty="0" smtClean="0">
                <a:solidFill>
                  <a:srgbClr val="0070C0"/>
                </a:solidFill>
                <a:latin typeface="微軟正黑體" panose="020B0604030504040204" pitchFamily="34" charset="-120"/>
                <a:ea typeface="微軟正黑體" panose="020B0604030504040204" pitchFamily="34" charset="-120"/>
              </a:rPr>
              <a:t>地</a:t>
            </a:r>
            <a:r>
              <a:rPr lang="en-US" altLang="zh-TW" sz="3200" dirty="0" smtClean="0">
                <a:solidFill>
                  <a:srgbClr val="0070C0"/>
                </a:solidFill>
                <a:latin typeface="微軟正黑體" panose="020B0604030504040204" pitchFamily="34" charset="-120"/>
                <a:ea typeface="微軟正黑體" panose="020B0604030504040204" pitchFamily="34" charset="-120"/>
              </a:rPr>
              <a:t>(</a:t>
            </a:r>
            <a:r>
              <a:rPr lang="zh-TW" altLang="en-US" sz="3200" dirty="0" smtClean="0">
                <a:solidFill>
                  <a:srgbClr val="0070C0"/>
                </a:solidFill>
                <a:latin typeface="微軟正黑體" panose="020B0604030504040204" pitchFamily="34" charset="-120"/>
                <a:ea typeface="微軟正黑體" panose="020B0604030504040204" pitchFamily="34" charset="-120"/>
              </a:rPr>
              <a:t>資源</a:t>
            </a:r>
            <a:r>
              <a:rPr lang="en-US" altLang="zh-TW" sz="3200" dirty="0" smtClean="0">
                <a:solidFill>
                  <a:srgbClr val="0070C0"/>
                </a:solidFill>
                <a:latin typeface="微軟正黑體" panose="020B0604030504040204" pitchFamily="34" charset="-120"/>
                <a:ea typeface="微軟正黑體" panose="020B0604030504040204" pitchFamily="34" charset="-120"/>
              </a:rPr>
              <a:t>)</a:t>
            </a:r>
            <a:r>
              <a:rPr lang="zh-TW" altLang="en-US" sz="3200" dirty="0" smtClean="0">
                <a:solidFill>
                  <a:srgbClr val="0070C0"/>
                </a:solidFill>
                <a:latin typeface="微軟正黑體" panose="020B0604030504040204" pitchFamily="34" charset="-120"/>
                <a:ea typeface="微軟正黑體" panose="020B0604030504040204" pitchFamily="34" charset="-120"/>
              </a:rPr>
              <a:t>權系統</a:t>
            </a:r>
            <a:endParaRPr lang="en-US" altLang="zh-TW" sz="3200" dirty="0" smtClean="0">
              <a:solidFill>
                <a:srgbClr val="0070C0"/>
              </a:solidFill>
              <a:latin typeface="微軟正黑體" panose="020B0604030504040204" pitchFamily="34" charset="-120"/>
              <a:ea typeface="微軟正黑體" panose="020B0604030504040204" pitchFamily="34" charset="-120"/>
            </a:endParaRPr>
          </a:p>
          <a:p>
            <a:pPr marL="0" indent="0">
              <a:spcAft>
                <a:spcPts val="2400"/>
              </a:spcAft>
              <a:buNone/>
            </a:pPr>
            <a:r>
              <a:rPr lang="zh-TW" altLang="en-US" sz="2800" dirty="0" smtClean="0">
                <a:latin typeface="微軟正黑體" panose="020B0604030504040204" pitchFamily="34" charset="-120"/>
                <a:ea typeface="微軟正黑體" panose="020B0604030504040204" pitchFamily="34" charset="-120"/>
              </a:rPr>
              <a:t>所有權</a:t>
            </a:r>
            <a:r>
              <a:rPr lang="en-US" altLang="zh-TW" sz="2800" dirty="0" smtClean="0">
                <a:latin typeface="微軟正黑體" panose="020B0604030504040204" pitchFamily="34" charset="-120"/>
                <a:ea typeface="微軟正黑體" panose="020B0604030504040204" pitchFamily="34" charset="-120"/>
              </a:rPr>
              <a:t>(ownership)</a:t>
            </a:r>
            <a:r>
              <a:rPr lang="zh-TW" altLang="en-US" sz="2800" dirty="0" smtClean="0">
                <a:latin typeface="微軟正黑體" panose="020B0604030504040204" pitchFamily="34" charset="-120"/>
                <a:ea typeface="微軟正黑體" panose="020B0604030504040204" pitchFamily="34" charset="-120"/>
              </a:rPr>
              <a:t>、財產權</a:t>
            </a:r>
            <a:r>
              <a:rPr lang="en-US" altLang="zh-TW" sz="2800" dirty="0" smtClean="0">
                <a:latin typeface="微軟正黑體" panose="020B0604030504040204" pitchFamily="34" charset="-120"/>
                <a:ea typeface="微軟正黑體" panose="020B0604030504040204" pitchFamily="34" charset="-120"/>
              </a:rPr>
              <a:t>(property)</a:t>
            </a:r>
            <a:r>
              <a:rPr lang="zh-TW" altLang="en-US" sz="2800" dirty="0" smtClean="0">
                <a:latin typeface="微軟正黑體" panose="020B0604030504040204" pitchFamily="34" charset="-120"/>
                <a:ea typeface="微軟正黑體" panose="020B0604030504040204" pitchFamily="34" charset="-120"/>
              </a:rPr>
              <a:t>、使用權</a:t>
            </a:r>
            <a:r>
              <a:rPr lang="en-US" altLang="zh-TW" sz="2800" dirty="0" smtClean="0">
                <a:latin typeface="微軟正黑體" panose="020B0604030504040204" pitchFamily="34" charset="-120"/>
                <a:ea typeface="微軟正黑體" panose="020B0604030504040204" pitchFamily="34" charset="-120"/>
              </a:rPr>
              <a:t>(rights)</a:t>
            </a:r>
            <a:r>
              <a:rPr lang="zh-TW" altLang="en-US" sz="2800" dirty="0" smtClean="0">
                <a:latin typeface="微軟正黑體" panose="020B0604030504040204" pitchFamily="34" charset="-120"/>
                <a:ea typeface="微軟正黑體" panose="020B0604030504040204" pitchFamily="34" charset="-120"/>
              </a:rPr>
              <a:t>、治理權</a:t>
            </a:r>
            <a:r>
              <a:rPr lang="en-US" altLang="zh-TW" sz="2800" dirty="0" smtClean="0">
                <a:latin typeface="微軟正黑體" panose="020B0604030504040204" pitchFamily="34" charset="-120"/>
                <a:ea typeface="微軟正黑體" panose="020B0604030504040204" pitchFamily="34" charset="-120"/>
              </a:rPr>
              <a:t>(authority)</a:t>
            </a:r>
            <a:endParaRPr lang="en-US" altLang="zh-TW" sz="2800" dirty="0">
              <a:latin typeface="微軟正黑體" panose="020B0604030504040204" pitchFamily="34" charset="-120"/>
              <a:ea typeface="微軟正黑體" panose="020B0604030504040204" pitchFamily="34" charset="-120"/>
            </a:endParaRPr>
          </a:p>
          <a:p>
            <a:r>
              <a:rPr lang="zh-TW" altLang="en-US" sz="3200" dirty="0" smtClean="0">
                <a:solidFill>
                  <a:srgbClr val="0070C0"/>
                </a:solidFill>
                <a:latin typeface="微軟正黑體" panose="020B0604030504040204" pitchFamily="34" charset="-120"/>
                <a:ea typeface="微軟正黑體" panose="020B0604030504040204" pitchFamily="34" charset="-120"/>
              </a:rPr>
              <a:t>地</a:t>
            </a:r>
            <a:r>
              <a:rPr lang="en-US" altLang="zh-TW" sz="3200" dirty="0" smtClean="0">
                <a:solidFill>
                  <a:srgbClr val="0070C0"/>
                </a:solidFill>
                <a:latin typeface="微軟正黑體" panose="020B0604030504040204" pitchFamily="34" charset="-120"/>
                <a:ea typeface="微軟正黑體" panose="020B0604030504040204" pitchFamily="34" charset="-120"/>
              </a:rPr>
              <a:t>(</a:t>
            </a:r>
            <a:r>
              <a:rPr lang="zh-TW" altLang="en-US" sz="3200" dirty="0" smtClean="0">
                <a:solidFill>
                  <a:srgbClr val="0070C0"/>
                </a:solidFill>
                <a:latin typeface="微軟正黑體" panose="020B0604030504040204" pitchFamily="34" charset="-120"/>
                <a:ea typeface="微軟正黑體" panose="020B0604030504040204" pitchFamily="34" charset="-120"/>
              </a:rPr>
              <a:t>資源</a:t>
            </a:r>
            <a:r>
              <a:rPr lang="en-US" altLang="zh-TW" sz="3200" dirty="0" smtClean="0">
                <a:solidFill>
                  <a:srgbClr val="0070C0"/>
                </a:solidFill>
                <a:latin typeface="微軟正黑體" panose="020B0604030504040204" pitchFamily="34" charset="-120"/>
                <a:ea typeface="微軟正黑體" panose="020B0604030504040204" pitchFamily="34" charset="-120"/>
              </a:rPr>
              <a:t>)</a:t>
            </a:r>
            <a:r>
              <a:rPr lang="zh-TW" altLang="en-US" sz="3200" dirty="0" smtClean="0">
                <a:solidFill>
                  <a:srgbClr val="0070C0"/>
                </a:solidFill>
                <a:latin typeface="微軟正黑體" panose="020B0604030504040204" pitchFamily="34" charset="-120"/>
                <a:ea typeface="微軟正黑體" panose="020B0604030504040204" pitchFamily="34" charset="-120"/>
              </a:rPr>
              <a:t>用管理</a:t>
            </a:r>
            <a:endParaRPr lang="en-US" altLang="zh-TW" sz="3200" dirty="0">
              <a:solidFill>
                <a:srgbClr val="0070C0"/>
              </a:solidFill>
              <a:latin typeface="微軟正黑體" panose="020B0604030504040204" pitchFamily="34" charset="-120"/>
              <a:ea typeface="微軟正黑體" panose="020B0604030504040204" pitchFamily="34" charset="-120"/>
            </a:endParaRPr>
          </a:p>
          <a:p>
            <a:pPr marL="0" indent="0">
              <a:buNone/>
            </a:pPr>
            <a:r>
              <a:rPr lang="zh-TW" altLang="en-US" sz="2800" dirty="0">
                <a:latin typeface="微軟正黑體" panose="020B0604030504040204" pitchFamily="34" charset="-120"/>
                <a:ea typeface="微軟正黑體" panose="020B0604030504040204" pitchFamily="34" charset="-120"/>
              </a:rPr>
              <a:t>資源</a:t>
            </a:r>
            <a:r>
              <a:rPr lang="zh-TW" altLang="en-US" sz="2800" dirty="0" smtClean="0">
                <a:latin typeface="微軟正黑體" panose="020B0604030504040204" pitchFamily="34" charset="-120"/>
                <a:ea typeface="微軟正黑體" panose="020B0604030504040204" pitchFamily="34" charset="-120"/>
              </a:rPr>
              <a:t>分</a:t>
            </a:r>
            <a:r>
              <a:rPr lang="zh-TW" altLang="en-US" sz="2800" dirty="0">
                <a:latin typeface="微軟正黑體" panose="020B0604030504040204" pitchFamily="34" charset="-120"/>
                <a:ea typeface="微軟正黑體" panose="020B0604030504040204" pitchFamily="34" charset="-120"/>
              </a:rPr>
              <a:t>類</a:t>
            </a:r>
            <a:r>
              <a:rPr lang="en-US" altLang="zh-TW" sz="2800" dirty="0" smtClean="0">
                <a:latin typeface="微軟正黑體" panose="020B0604030504040204" pitchFamily="34" charset="-120"/>
                <a:ea typeface="微軟正黑體" panose="020B0604030504040204" pitchFamily="34" charset="-120"/>
              </a:rPr>
              <a:t>(category)</a:t>
            </a:r>
            <a:r>
              <a:rPr lang="zh-TW" altLang="en-US" sz="2800" dirty="0" smtClean="0">
                <a:latin typeface="微軟正黑體" panose="020B0604030504040204" pitchFamily="34" charset="-120"/>
                <a:ea typeface="微軟正黑體" panose="020B0604030504040204" pitchFamily="34" charset="-120"/>
              </a:rPr>
              <a:t>、資源使用規範</a:t>
            </a:r>
            <a:r>
              <a:rPr lang="en-US" altLang="zh-TW" sz="2800" dirty="0" smtClean="0">
                <a:latin typeface="微軟正黑體" panose="020B0604030504040204" pitchFamily="34" charset="-120"/>
                <a:ea typeface="微軟正黑體" panose="020B0604030504040204" pitchFamily="34" charset="-120"/>
              </a:rPr>
              <a:t>(norm)</a:t>
            </a:r>
          </a:p>
          <a:p>
            <a:pPr>
              <a:spcBef>
                <a:spcPts val="2400"/>
              </a:spcBef>
              <a:buFont typeface="Wingdings" panose="05000000000000000000" pitchFamily="2" charset="2"/>
              <a:buChar char="ü"/>
            </a:pPr>
            <a:r>
              <a:rPr lang="zh-TW" altLang="en-US" sz="2800" dirty="0">
                <a:solidFill>
                  <a:srgbClr val="C00000"/>
                </a:solidFill>
                <a:latin typeface="微軟正黑體" panose="020B0604030504040204" pitchFamily="34" charset="-120"/>
                <a:ea typeface="微軟正黑體" panose="020B0604030504040204" pitchFamily="34" charset="-120"/>
              </a:rPr>
              <a:t>野生動物保育層級 </a:t>
            </a:r>
            <a:r>
              <a:rPr lang="en-US" altLang="zh-TW" sz="2800" dirty="0">
                <a:solidFill>
                  <a:srgbClr val="C00000"/>
                </a:solidFill>
                <a:latin typeface="微軟正黑體" panose="020B0604030504040204" pitchFamily="34" charset="-120"/>
                <a:ea typeface="微軟正黑體" panose="020B0604030504040204" pitchFamily="34" charset="-120"/>
              </a:rPr>
              <a:t>—</a:t>
            </a:r>
            <a:r>
              <a:rPr lang="zh-TW" altLang="en-US" sz="2800" dirty="0">
                <a:solidFill>
                  <a:srgbClr val="C00000"/>
                </a:solidFill>
                <a:latin typeface="微軟正黑體" panose="020B0604030504040204" pitchFamily="34" charset="-120"/>
                <a:ea typeface="微軟正黑體" panose="020B0604030504040204" pitchFamily="34" charset="-120"/>
              </a:rPr>
              <a:t> 原民狩獵管理辦法</a:t>
            </a:r>
          </a:p>
          <a:p>
            <a:pPr>
              <a:spcBef>
                <a:spcPts val="2400"/>
              </a:spcBef>
              <a:buFont typeface="Wingdings" panose="05000000000000000000" pitchFamily="2" charset="2"/>
              <a:buChar char="ü"/>
            </a:pPr>
            <a:r>
              <a:rPr lang="zh-TW" altLang="en-US" sz="2800" dirty="0" smtClean="0">
                <a:solidFill>
                  <a:srgbClr val="C00000"/>
                </a:solidFill>
                <a:latin typeface="微軟正黑體" panose="020B0604030504040204" pitchFamily="34" charset="-120"/>
                <a:ea typeface="微軟正黑體" panose="020B0604030504040204" pitchFamily="34" charset="-120"/>
              </a:rPr>
              <a:t>土地使用分區 </a:t>
            </a:r>
            <a:r>
              <a:rPr lang="en-US" altLang="zh-TW" sz="2800" dirty="0" smtClean="0">
                <a:solidFill>
                  <a:srgbClr val="C00000"/>
                </a:solidFill>
                <a:latin typeface="微軟正黑體" panose="020B0604030504040204" pitchFamily="34" charset="-120"/>
                <a:ea typeface="微軟正黑體" panose="020B0604030504040204" pitchFamily="34" charset="-120"/>
              </a:rPr>
              <a:t>—</a:t>
            </a:r>
            <a:r>
              <a:rPr lang="zh-TW" altLang="en-US" sz="2800" dirty="0" smtClean="0">
                <a:solidFill>
                  <a:srgbClr val="C00000"/>
                </a:solidFill>
                <a:latin typeface="微軟正黑體" panose="020B0604030504040204" pitchFamily="34" charset="-120"/>
                <a:ea typeface="微軟正黑體" panose="020B0604030504040204" pitchFamily="34" charset="-120"/>
              </a:rPr>
              <a:t> 土地使用管制</a:t>
            </a:r>
            <a:endParaRPr lang="en-US" altLang="zh-TW" sz="2800" dirty="0" smtClean="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8402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機器人">
  <a:themeElements>
    <a:clrScheme name="機器人">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機器人">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機器人">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93B4CCAC-FD5A-4D59-B1AC-EAF45910B5A9}"/>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TC103457496[[fn=視差]]</Template>
  <TotalTime>3834</TotalTime>
  <Words>792</Words>
  <Application>Microsoft Macintosh PowerPoint</Application>
  <PresentationFormat>投影片</PresentationFormat>
  <Paragraphs>137</Paragraphs>
  <Slides>38</Slides>
  <Notes>1</Notes>
  <HiddenSlides>0</HiddenSlides>
  <MMClips>0</MMClips>
  <ScaleCrop>false</ScaleCrop>
  <HeadingPairs>
    <vt:vector size="4" baseType="variant">
      <vt:variant>
        <vt:lpstr>佈景主題</vt:lpstr>
      </vt:variant>
      <vt:variant>
        <vt:i4>1</vt:i4>
      </vt:variant>
      <vt:variant>
        <vt:lpstr>投影片標題</vt:lpstr>
      </vt:variant>
      <vt:variant>
        <vt:i4>38</vt:i4>
      </vt:variant>
    </vt:vector>
  </HeadingPairs>
  <TitlesOfParts>
    <vt:vector size="39" baseType="lpstr">
      <vt:lpstr>機器人</vt:lpstr>
      <vt:lpstr>「蘭嶼特定區計畫」 與 「原住民特定區域」議題 </vt:lpstr>
      <vt:lpstr>東清七號地事件 </vt:lpstr>
      <vt:lpstr>「特定區」、 「特定區域」</vt:lpstr>
      <vt:lpstr>土地使用的種類</vt:lpstr>
      <vt:lpstr>PowerPoint 簡報</vt:lpstr>
      <vt:lpstr>PowerPoint 簡報</vt:lpstr>
      <vt:lpstr>PowerPoint 簡報</vt:lpstr>
      <vt:lpstr>保育 / 使用 / 管制</vt:lpstr>
      <vt:lpstr>地權 &amp; 地用</vt:lpstr>
      <vt:lpstr>蘭嶼土地現況-地權</vt:lpstr>
      <vt:lpstr>PowerPoint 簡報</vt:lpstr>
      <vt:lpstr>蘭嶼土地現況-地用</vt:lpstr>
      <vt:lpstr>蘭嶼土地現況-土地使用編訂</vt:lpstr>
      <vt:lpstr>蘭嶼土地架構</vt:lpstr>
      <vt:lpstr>PowerPoint 簡報</vt:lpstr>
      <vt:lpstr>PowerPoint 簡報</vt:lpstr>
      <vt:lpstr>PowerPoint 簡報</vt:lpstr>
      <vt:lpstr>蘭嶼特定區計畫</vt:lpstr>
      <vt:lpstr>計畫書 p.8</vt:lpstr>
      <vt:lpstr>都市計畫土地使用分區</vt:lpstr>
      <vt:lpstr>計畫書 p.9</vt:lpstr>
      <vt:lpstr>蘭嶼特定區計畫的影響</vt:lpstr>
      <vt:lpstr>蘭嶼特定區計畫說明會  –東清活動中心/2013.11.08</vt:lpstr>
      <vt:lpstr>蘭嶼特定區計畫後續度</vt:lpstr>
      <vt:lpstr>第四期(104-107年)離島建設計畫案</vt:lpstr>
      <vt:lpstr>PowerPoint 簡報</vt:lpstr>
      <vt:lpstr>蘭嶼非都土地管制現況</vt:lpstr>
      <vt:lpstr>蘭嶼居家關懷協會/居家護理所</vt:lpstr>
      <vt:lpstr>台東縣區域計畫/全國區域計畫</vt:lpstr>
      <vt:lpstr>PowerPoint 簡報</vt:lpstr>
      <vt:lpstr>台東縣區域計畫對蘭嶼土地的隱憂</vt:lpstr>
      <vt:lpstr>PowerPoint 簡報</vt:lpstr>
      <vt:lpstr>非都市土地行政作業指導原則 p.120</vt:lpstr>
      <vt:lpstr>非都市土地使用管制</vt:lpstr>
      <vt:lpstr>原住民土地之空間位階</vt:lpstr>
      <vt:lpstr>都市土地、非都土地、國家公園</vt:lpstr>
      <vt:lpstr>PowerPoint 簡報</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ChiaNan Lin</dc:creator>
  <cp:lastModifiedBy>T.Y. Yuan</cp:lastModifiedBy>
  <cp:revision>321</cp:revision>
  <dcterms:created xsi:type="dcterms:W3CDTF">2013-07-22T07:51:58Z</dcterms:created>
  <dcterms:modified xsi:type="dcterms:W3CDTF">2014-11-20T06:53:38Z</dcterms:modified>
</cp:coreProperties>
</file>