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4" r:id="rId2"/>
    <p:sldId id="309" r:id="rId3"/>
    <p:sldId id="310" r:id="rId4"/>
    <p:sldId id="311" r:id="rId5"/>
    <p:sldId id="312" r:id="rId6"/>
    <p:sldId id="296" r:id="rId7"/>
    <p:sldId id="297" r:id="rId8"/>
    <p:sldId id="313" r:id="rId9"/>
    <p:sldId id="314" r:id="rId10"/>
    <p:sldId id="315" r:id="rId11"/>
    <p:sldId id="318" r:id="rId12"/>
    <p:sldId id="316" r:id="rId13"/>
    <p:sldId id="317" r:id="rId14"/>
    <p:sldId id="319" r:id="rId15"/>
    <p:sldId id="32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727" autoAdjust="0"/>
  </p:normalViewPr>
  <p:slideViewPr>
    <p:cSldViewPr snapToGrid="0" snapToObjects="1"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TW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04D5061-0E83-0542-8054-B9291079F006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51826A3-4FB8-6549-8E45-EBF93DBC10D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07628"/>
            <a:ext cx="6477000" cy="1592317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國土如何被吞食？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zh-TW" dirty="0" smtClean="0"/>
              <a:t>新訂</a:t>
            </a:r>
            <a:r>
              <a:rPr lang="zh-TW" altLang="en-US" dirty="0"/>
              <a:t>、</a:t>
            </a:r>
            <a:r>
              <a:rPr lang="zh-TW" altLang="en-US" dirty="0" smtClean="0"/>
              <a:t>擴大</a:t>
            </a:r>
            <a:r>
              <a:rPr lang="zh-TW" altLang="zh-TW" dirty="0" smtClean="0"/>
              <a:t>都</a:t>
            </a:r>
            <a:r>
              <a:rPr lang="zh-TW" altLang="en-US" dirty="0" smtClean="0"/>
              <a:t>市</a:t>
            </a:r>
            <a:r>
              <a:rPr lang="zh-TW" altLang="zh-TW" dirty="0" smtClean="0"/>
              <a:t>計</a:t>
            </a:r>
            <a:r>
              <a:rPr lang="zh-TW" altLang="en-US" dirty="0" smtClean="0"/>
              <a:t>畫</a:t>
            </a:r>
            <a:endParaRPr lang="zh-TW" altLang="en-US" dirty="0" smtClean="0"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5352" y="4635061"/>
            <a:ext cx="4398797" cy="898635"/>
          </a:xfrm>
        </p:spPr>
        <p:txBody>
          <a:bodyPr>
            <a:normAutofit/>
          </a:bodyPr>
          <a:lstStyle/>
          <a:p>
            <a:pPr algn="r" eaLnBrk="1" hangingPunct="1"/>
            <a:r>
              <a:rPr lang="zh-TW" altLang="en-US" sz="3200" dirty="0" smtClean="0">
                <a:ea typeface="標楷體" pitchFamily="65" charset="-120"/>
              </a:rPr>
              <a:t>王寶萱 台灣人權促進會</a:t>
            </a:r>
            <a:endParaRPr lang="en-US" altLang="zh-TW" sz="3200" dirty="0" smtClean="0">
              <a:ea typeface="標楷體" pitchFamily="65" charset="-120"/>
            </a:endParaRPr>
          </a:p>
          <a:p>
            <a:pPr algn="r" eaLnBrk="1" hangingPunct="1"/>
            <a:r>
              <a:rPr lang="en-US" altLang="zh-TW" sz="3200" dirty="0" smtClean="0">
                <a:ea typeface="標楷體" pitchFamily="65" charset="-120"/>
              </a:rPr>
              <a:t>swang@tahr.org.tw</a:t>
            </a:r>
          </a:p>
        </p:txBody>
      </p:sp>
    </p:spTree>
    <p:extLst>
      <p:ext uri="{BB962C8B-B14F-4D97-AF65-F5344CB8AC3E}">
        <p14:creationId xmlns:p14="http://schemas.microsoft.com/office/powerpoint/2010/main" val="16623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351" y="0"/>
            <a:ext cx="105408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都市計畫已太過浮濫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人口</a:t>
            </a:r>
            <a:r>
              <a:rPr lang="en-US" altLang="zh-TW" dirty="0" smtClean="0"/>
              <a:t>2024</a:t>
            </a:r>
            <a:r>
              <a:rPr lang="zh-TW" altLang="en-US" dirty="0" smtClean="0"/>
              <a:t>將負成長 </a:t>
            </a:r>
            <a:r>
              <a:rPr lang="en-US" altLang="zh-TW" dirty="0" smtClean="0"/>
              <a:t>(p.35)</a:t>
            </a:r>
          </a:p>
          <a:p>
            <a:r>
              <a:rPr lang="zh-TW" altLang="en-US" dirty="0" smtClean="0"/>
              <a:t>空閒住宅，全國約</a:t>
            </a:r>
            <a:r>
              <a:rPr lang="en-US" altLang="zh-TW" dirty="0" smtClean="0"/>
              <a:t>156</a:t>
            </a:r>
            <a:r>
              <a:rPr lang="zh-TW" altLang="en-US" dirty="0" smtClean="0"/>
              <a:t>萬戶，以新北最多。</a:t>
            </a:r>
            <a:r>
              <a:rPr lang="en-US" altLang="zh-TW" dirty="0" smtClean="0"/>
              <a:t>(p.37)</a:t>
            </a:r>
          </a:p>
          <a:p>
            <a:r>
              <a:rPr lang="zh-TW" altLang="en-US" dirty="0" smtClean="0"/>
              <a:t>都市計畫太過浮濫 </a:t>
            </a:r>
            <a:r>
              <a:rPr lang="en-US" altLang="zh-TW" dirty="0" smtClean="0"/>
              <a:t>(p.56)</a:t>
            </a:r>
          </a:p>
          <a:p>
            <a:pPr marL="0" indent="0">
              <a:buNone/>
            </a:pPr>
            <a:r>
              <a:rPr lang="zh-TW" altLang="en-US" dirty="0"/>
              <a:t>全國都市計畫區共計</a:t>
            </a:r>
            <a:r>
              <a:rPr lang="en-US" altLang="zh-TW" dirty="0" smtClean="0">
                <a:solidFill>
                  <a:srgbClr val="FF0000"/>
                </a:solidFill>
              </a:rPr>
              <a:t>438</a:t>
            </a:r>
            <a:r>
              <a:rPr lang="zh-TW" altLang="en-US" dirty="0" smtClean="0">
                <a:solidFill>
                  <a:srgbClr val="FF0000"/>
                </a:solidFill>
              </a:rPr>
              <a:t>處</a:t>
            </a:r>
            <a:r>
              <a:rPr lang="zh-TW" altLang="en-US" dirty="0"/>
              <a:t>，總面積為</a:t>
            </a:r>
            <a:r>
              <a:rPr lang="en-US" altLang="zh-TW" dirty="0" smtClean="0">
                <a:solidFill>
                  <a:srgbClr val="FF0000"/>
                </a:solidFill>
              </a:rPr>
              <a:t>475,914</a:t>
            </a:r>
            <a:r>
              <a:rPr lang="zh-TW" altLang="en-US" dirty="0" smtClean="0">
                <a:solidFill>
                  <a:srgbClr val="FF0000"/>
                </a:solidFill>
              </a:rPr>
              <a:t>公頃</a:t>
            </a:r>
            <a:r>
              <a:rPr lang="zh-TW" altLang="en-US" dirty="0"/>
              <a:t>，總計畫人口為</a:t>
            </a:r>
            <a:r>
              <a:rPr lang="en-US" altLang="zh-TW" dirty="0" smtClean="0"/>
              <a:t>2,512</a:t>
            </a:r>
            <a:r>
              <a:rPr lang="zh-TW" altLang="en-US" dirty="0" smtClean="0"/>
              <a:t>萬</a:t>
            </a:r>
            <a:r>
              <a:rPr lang="zh-TW" altLang="en-US" dirty="0"/>
              <a:t>人</a:t>
            </a:r>
            <a:r>
              <a:rPr lang="zh-TW" altLang="en-US" dirty="0" smtClean="0"/>
              <a:t>，加上都</a:t>
            </a:r>
            <a:r>
              <a:rPr lang="zh-TW" altLang="en-US" dirty="0"/>
              <a:t>市計畫農業區範圍尚可容納</a:t>
            </a:r>
            <a:r>
              <a:rPr lang="en-US" altLang="zh-TW" dirty="0" smtClean="0"/>
              <a:t>1,427</a:t>
            </a:r>
            <a:r>
              <a:rPr lang="zh-TW" altLang="en-US" dirty="0" smtClean="0"/>
              <a:t>萬人，總計既有</a:t>
            </a:r>
            <a:r>
              <a:rPr lang="zh-TW" altLang="en-US" dirty="0"/>
              <a:t>都市計畫之可容納人數近</a:t>
            </a:r>
            <a:r>
              <a:rPr lang="en-US" altLang="zh-TW" dirty="0">
                <a:solidFill>
                  <a:srgbClr val="FF0000"/>
                </a:solidFill>
              </a:rPr>
              <a:t>4,000 </a:t>
            </a:r>
            <a:r>
              <a:rPr lang="zh-TW" altLang="en-US" dirty="0">
                <a:solidFill>
                  <a:srgbClr val="FF0000"/>
                </a:solidFill>
              </a:rPr>
              <a:t>萬</a:t>
            </a:r>
            <a:r>
              <a:rPr lang="zh-TW" altLang="en-US" dirty="0" smtClean="0"/>
              <a:t>人。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現況都市人口數僅</a:t>
            </a:r>
            <a:r>
              <a:rPr lang="en-US" altLang="zh-TW" dirty="0" smtClean="0"/>
              <a:t>1,873</a:t>
            </a:r>
            <a:r>
              <a:rPr lang="zh-TW" altLang="en-US" dirty="0" smtClean="0"/>
              <a:t>萬人。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新訂或都市計畫總量管制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393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8731" y="503238"/>
            <a:ext cx="7945821" cy="868362"/>
          </a:xfrm>
        </p:spPr>
        <p:txBody>
          <a:bodyPr/>
          <a:lstStyle/>
          <a:p>
            <a:r>
              <a:rPr lang="zh-TW" altLang="en-US" dirty="0" smtClean="0"/>
              <a:t>個案申請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包裹審查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2193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改制前：</a:t>
            </a:r>
            <a:endParaRPr lang="en-US" altLang="zh-TW" dirty="0" smtClean="0"/>
          </a:p>
          <a:p>
            <a:pPr lvl="1"/>
            <a:r>
              <a:rPr lang="zh-TW" altLang="en-US" dirty="0"/>
              <a:t>每個個案都需提起</a:t>
            </a:r>
            <a:r>
              <a:rPr lang="zh-TW" altLang="en-US" dirty="0" smtClean="0"/>
              <a:t>「新</a:t>
            </a:r>
            <a:r>
              <a:rPr lang="zh-TW" altLang="en-US" dirty="0"/>
              <a:t>訂或擴大都市計畫申請書」送內政部區委會審查。</a:t>
            </a:r>
            <a:endParaRPr lang="en-US" altLang="zh-TW" dirty="0"/>
          </a:p>
          <a:p>
            <a:pPr lvl="1"/>
            <a:r>
              <a:rPr lang="zh-TW" altLang="en-US" dirty="0"/>
              <a:t>通過之後，確立土地變更範圍，再「擬定都市計畫</a:t>
            </a:r>
            <a:r>
              <a:rPr lang="zh-TW" altLang="en-US" dirty="0" smtClean="0"/>
              <a:t>」，視擬定機關送中央都委會審查核定，或送地方都委會審查，再送中央核定。</a:t>
            </a:r>
            <a:endParaRPr lang="en-US" altLang="zh-TW" dirty="0"/>
          </a:p>
          <a:p>
            <a:r>
              <a:rPr lang="zh-TW" altLang="en-US" dirty="0" smtClean="0"/>
              <a:t>改制後：</a:t>
            </a:r>
            <a:endParaRPr lang="en-US" altLang="zh-TW" dirty="0"/>
          </a:p>
          <a:p>
            <a:pPr lvl="1"/>
            <a:r>
              <a:rPr lang="zh-TW" altLang="en-US" dirty="0" smtClean="0"/>
              <a:t>各縣市將所有新訂擴大都市範圍列入縣市區域計畫，經區委二級制（地方</a:t>
            </a:r>
            <a:r>
              <a:rPr lang="en-US" altLang="zh-TW" dirty="0" smtClean="0"/>
              <a:t>+</a:t>
            </a:r>
            <a:r>
              <a:rPr lang="zh-TW" altLang="en-US" dirty="0" smtClean="0"/>
              <a:t>中央）包裹審查，之後個案可逕依都計畫辦理，不需再經內政部區委會。</a:t>
            </a:r>
            <a:r>
              <a:rPr lang="en-US" altLang="zh-TW" dirty="0" smtClean="0"/>
              <a:t>(p.118)</a:t>
            </a:r>
          </a:p>
          <a:p>
            <a:pPr lvl="1"/>
            <a:r>
              <a:rPr lang="zh-TW" altLang="en-US" dirty="0" smtClean="0"/>
              <a:t>國家重大建設不在此限，亦毋需經內政部區委會審議。</a:t>
            </a:r>
            <a:r>
              <a:rPr lang="en-US" altLang="zh-TW" dirty="0" smtClean="0"/>
              <a:t>(p.119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個別計畫之政策環評取消（開發行為之個案環評不動）</a:t>
            </a:r>
            <a:endParaRPr lang="en-US" altLang="zh-TW" dirty="0" smtClean="0"/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928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80%</a:t>
            </a:r>
            <a:r>
              <a:rPr lang="zh-TW" altLang="en-US" dirty="0" smtClean="0"/>
              <a:t>門檻？</a:t>
            </a:r>
            <a:r>
              <a:rPr lang="en-US" altLang="zh-TW" sz="2400" dirty="0" smtClean="0"/>
              <a:t>(pp.89-90)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6745" y="1735138"/>
            <a:ext cx="7740869" cy="46814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住商為主型之都市計畫（</a:t>
            </a:r>
            <a:r>
              <a:rPr lang="en-US" altLang="zh-TW" dirty="0" smtClean="0"/>
              <a:t>e.g. </a:t>
            </a:r>
            <a:r>
              <a:rPr lang="zh-TW" altLang="en-US" dirty="0" smtClean="0"/>
              <a:t>高鐵特定區）</a:t>
            </a:r>
            <a:endParaRPr lang="en-US" altLang="zh-TW" dirty="0" smtClean="0"/>
          </a:p>
          <a:p>
            <a:pPr lvl="1"/>
            <a:r>
              <a:rPr lang="zh-TW" altLang="en-US" dirty="0"/>
              <a:t>都市計畫住宅</a:t>
            </a:r>
            <a:r>
              <a:rPr lang="zh-TW" altLang="en-US" dirty="0" smtClean="0"/>
              <a:t>區發展</a:t>
            </a:r>
            <a:r>
              <a:rPr lang="zh-TW" altLang="en-US" dirty="0"/>
              <a:t>率或計畫人口應達</a:t>
            </a:r>
            <a:r>
              <a:rPr lang="en-US" altLang="zh-TW" dirty="0"/>
              <a:t>80%</a:t>
            </a:r>
            <a:r>
              <a:rPr lang="zh-TW" altLang="en-US" dirty="0"/>
              <a:t>以上，且各該都市計畫已無可釋出農業</a:t>
            </a:r>
            <a:r>
              <a:rPr lang="zh-TW" altLang="en-US" dirty="0" smtClean="0"/>
              <a:t>區者。</a:t>
            </a:r>
            <a:endParaRPr lang="en-US" altLang="zh-TW" dirty="0" smtClean="0"/>
          </a:p>
          <a:p>
            <a:pPr lvl="1"/>
            <a:r>
              <a:rPr lang="zh-TW" altLang="en-US" dirty="0"/>
              <a:t>行政院核定之大眾</a:t>
            </a:r>
            <a:r>
              <a:rPr lang="zh-TW" altLang="en-US" dirty="0" smtClean="0"/>
              <a:t>運系統</a:t>
            </a:r>
            <a:r>
              <a:rPr lang="zh-TW" altLang="en-US" dirty="0"/>
              <a:t>場</a:t>
            </a:r>
            <a:r>
              <a:rPr lang="zh-TW" altLang="en-US" dirty="0" smtClean="0"/>
              <a:t>站，</a:t>
            </a:r>
            <a:r>
              <a:rPr lang="zh-TW" altLang="en-US" dirty="0"/>
              <a:t>得新訂都市</a:t>
            </a:r>
            <a:r>
              <a:rPr lang="zh-TW" altLang="en-US" dirty="0" smtClean="0"/>
              <a:t>計畫。</a:t>
            </a:r>
            <a:endParaRPr lang="en-US" altLang="zh-TW" dirty="0" smtClean="0"/>
          </a:p>
          <a:p>
            <a:r>
              <a:rPr lang="zh-TW" altLang="en-US" dirty="0" smtClean="0"/>
              <a:t>產業為主型之都市計畫（</a:t>
            </a:r>
            <a:r>
              <a:rPr lang="en-US" altLang="zh-TW" dirty="0" smtClean="0"/>
              <a:t>e.g. </a:t>
            </a:r>
            <a:r>
              <a:rPr lang="zh-TW" altLang="en-US" dirty="0" smtClean="0"/>
              <a:t>航空城、大埔）</a:t>
            </a:r>
            <a:endParaRPr lang="en-US" altLang="zh-TW" dirty="0" smtClean="0"/>
          </a:p>
          <a:p>
            <a:pPr lvl="1"/>
            <a:r>
              <a:rPr lang="zh-TW" altLang="en-US" dirty="0"/>
              <a:t>既有都市計畫工業區或相關產業</a:t>
            </a:r>
            <a:r>
              <a:rPr lang="zh-TW" altLang="en-US" dirty="0" smtClean="0"/>
              <a:t>專用</a:t>
            </a:r>
            <a:r>
              <a:rPr lang="zh-TW" altLang="en-US" dirty="0"/>
              <a:t>區發展率超過</a:t>
            </a:r>
            <a:r>
              <a:rPr lang="en-US" altLang="zh-TW" dirty="0"/>
              <a:t>80</a:t>
            </a:r>
            <a:r>
              <a:rPr lang="en-US" altLang="zh-TW" dirty="0" smtClean="0"/>
              <a:t>%</a:t>
            </a:r>
            <a:r>
              <a:rPr lang="zh-TW" altLang="en-US" dirty="0"/>
              <a:t>，得經</a:t>
            </a:r>
            <a:r>
              <a:rPr lang="zh-TW" altLang="en-US" dirty="0" smtClean="0"/>
              <a:t>中央主管機關</a:t>
            </a:r>
            <a:r>
              <a:rPr lang="zh-TW" altLang="en-US" dirty="0"/>
              <a:t>認定確</a:t>
            </a:r>
            <a:r>
              <a:rPr lang="zh-TW" altLang="en-US" dirty="0" smtClean="0"/>
              <a:t>有需要</a:t>
            </a:r>
            <a:r>
              <a:rPr lang="zh-TW" altLang="en-US" dirty="0"/>
              <a:t>，並經行</a:t>
            </a:r>
            <a:r>
              <a:rPr lang="zh-TW" altLang="en-US" dirty="0" smtClean="0"/>
              <a:t>政院核定者。</a:t>
            </a:r>
            <a:endParaRPr lang="en-US" altLang="zh-TW" dirty="0" smtClean="0"/>
          </a:p>
          <a:p>
            <a:r>
              <a:rPr lang="zh-TW" altLang="en-US" dirty="0" smtClean="0"/>
              <a:t>管制為主型之都市計畫（</a:t>
            </a:r>
            <a:r>
              <a:rPr lang="en-US" altLang="zh-TW" dirty="0" smtClean="0"/>
              <a:t>e.g.</a:t>
            </a:r>
            <a:r>
              <a:rPr lang="zh-TW" altLang="en-US" dirty="0"/>
              <a:t> </a:t>
            </a:r>
            <a:r>
              <a:rPr lang="zh-TW" altLang="en-US" dirty="0" smtClean="0"/>
              <a:t>清境）</a:t>
            </a:r>
            <a:endParaRPr lang="en-US" altLang="zh-TW" dirty="0" smtClean="0"/>
          </a:p>
          <a:p>
            <a:r>
              <a:rPr lang="zh-TW" altLang="en-US" dirty="0" smtClean="0"/>
              <a:t>國家重大建設 </a:t>
            </a:r>
            <a:r>
              <a:rPr lang="en-US" altLang="zh-TW" dirty="0" smtClean="0"/>
              <a:t>= </a:t>
            </a:r>
            <a:r>
              <a:rPr lang="zh-TW" altLang="en-US" dirty="0" smtClean="0"/>
              <a:t>免死金牌</a:t>
            </a:r>
            <a:endParaRPr lang="en-US" altLang="zh-TW" dirty="0" smtClean="0"/>
          </a:p>
        </p:txBody>
      </p:sp>
      <p:pic>
        <p:nvPicPr>
          <p:cNvPr id="4" name="內容版面配置區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43" y="503238"/>
            <a:ext cx="8032651" cy="616484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〈</a:t>
            </a:r>
            <a:r>
              <a:rPr lang="zh-TW" altLang="en-US" dirty="0"/>
              <a:t>非都市土地申請新訂或擴大都市計畫作業要點</a:t>
            </a:r>
            <a:r>
              <a:rPr lang="en-US" altLang="zh-TW" dirty="0" smtClean="0"/>
              <a:t>〉</a:t>
            </a:r>
            <a:r>
              <a:rPr lang="zh-TW" altLang="en-US" dirty="0" smtClean="0"/>
              <a:t>五、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（一）（</a:t>
            </a:r>
            <a:r>
              <a:rPr lang="en-US" altLang="zh-TW" dirty="0"/>
              <a:t>1</a:t>
            </a:r>
            <a:r>
              <a:rPr lang="zh-TW" altLang="en-US" dirty="0"/>
              <a:t>）新訂或擴大都市計畫，該申請範圍所在之鄉（鎮、市、區）既有都市計畫區都市發展用地或計畫人口應達百分之八十以上。其中都市發展用地部分，應檢附最新版（一年內）航空照片或衛星影像之分析結果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但書</a:t>
            </a:r>
            <a:r>
              <a:rPr lang="zh-TW" altLang="en-US" dirty="0"/>
              <a:t>：非都市土地以發展產業、保持優美風景、管制發展或其他特定目的，申請辦理新訂或擴大都市計畫者，得不受前項第一款之限制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七、</a:t>
            </a:r>
            <a:r>
              <a:rPr lang="zh-TW" altLang="en-US" dirty="0"/>
              <a:t>新訂或擴大都市計畫有下列情形之一者，得逕依都市計畫法定程序辦理，免受本要點規定之</a:t>
            </a:r>
            <a:r>
              <a:rPr lang="zh-TW" altLang="en-US" dirty="0" smtClean="0"/>
              <a:t>限制：</a:t>
            </a:r>
            <a:endParaRPr lang="en-US" altLang="zh-TW" dirty="0"/>
          </a:p>
          <a:p>
            <a:pPr lvl="1"/>
            <a:r>
              <a:rPr lang="zh-TW" altLang="en-US" dirty="0" smtClean="0"/>
              <a:t>（</a:t>
            </a:r>
            <a:r>
              <a:rPr lang="zh-TW" altLang="en-US" dirty="0"/>
              <a:t>一）因都市計畫通盤檢討、行政界線調整等需要辦理擴大都市計畫，且其面積在十公頃以下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（</a:t>
            </a:r>
            <a:r>
              <a:rPr lang="zh-TW" altLang="en-US" dirty="0"/>
              <a:t>二）於直轄市、縣（市）區域計畫中已將新訂或擴大都市計畫之區位、機能、規模等事項表明，並經本部區委會審查同意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（</a:t>
            </a:r>
            <a:r>
              <a:rPr lang="zh-TW" altLang="en-US" dirty="0"/>
              <a:t>三）屬配合行政院核定國家重大建設需要。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103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22313" y="2349063"/>
            <a:ext cx="6213059" cy="1207953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全國區域計畫能否阻止都市計畫鯨吞國土？</a:t>
            </a:r>
            <a:endParaRPr lang="zh-TW" altLang="en-US" dirty="0"/>
          </a:p>
        </p:txBody>
      </p:sp>
      <p:sp>
        <p:nvSpPr>
          <p:cNvPr id="14339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0"/>
            <a:ext cx="5976937" cy="6873875"/>
          </a:xfrm>
          <a:noFill/>
        </p:spPr>
      </p:pic>
    </p:spTree>
    <p:extLst>
      <p:ext uri="{BB962C8B-B14F-4D97-AF65-F5344CB8AC3E}">
        <p14:creationId xmlns:p14="http://schemas.microsoft.com/office/powerpoint/2010/main" val="1508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吞食國土的兩大途徑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914400" y="1735138"/>
            <a:ext cx="7520152" cy="4056062"/>
          </a:xfrm>
        </p:spPr>
        <p:txBody>
          <a:bodyPr/>
          <a:lstStyle/>
          <a:p>
            <a:r>
              <a:rPr lang="zh-TW" altLang="en-US" dirty="0" smtClean="0"/>
              <a:t>新訂或擴大都市計畫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非都市土地</a:t>
            </a:r>
            <a:r>
              <a:rPr lang="en-US" altLang="zh-TW" dirty="0" smtClean="0"/>
              <a:t>		</a:t>
            </a:r>
            <a:r>
              <a:rPr lang="en-US" altLang="zh-TW" dirty="0" smtClean="0">
                <a:sym typeface="Wingdings" panose="05000000000000000000" pitchFamily="2" charset="2"/>
              </a:rPr>
              <a:t>	</a:t>
            </a:r>
            <a:r>
              <a:rPr lang="zh-TW" altLang="en-US" dirty="0" smtClean="0">
                <a:sym typeface="Wingdings" panose="05000000000000000000" pitchFamily="2" charset="2"/>
              </a:rPr>
              <a:t>都市</a:t>
            </a:r>
            <a:r>
              <a:rPr lang="zh-TW" altLang="en-US" dirty="0">
                <a:sym typeface="Wingdings" panose="05000000000000000000" pitchFamily="2" charset="2"/>
              </a:rPr>
              <a:t>計畫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en-US" dirty="0" smtClean="0"/>
              <a:t>（特農、一般農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）</a:t>
            </a:r>
            <a:r>
              <a:rPr lang="en-US" altLang="zh-TW" dirty="0">
                <a:sym typeface="Wingdings" panose="05000000000000000000" pitchFamily="2" charset="2"/>
              </a:rPr>
              <a:t>	</a:t>
            </a:r>
            <a:r>
              <a:rPr lang="en-US" altLang="zh-TW" dirty="0" smtClean="0">
                <a:sym typeface="Wingdings" panose="05000000000000000000" pitchFamily="2" charset="2"/>
              </a:rPr>
              <a:t>    </a:t>
            </a:r>
            <a:r>
              <a:rPr lang="zh-TW" altLang="en-US" dirty="0" smtClean="0">
                <a:sym typeface="Wingdings" panose="05000000000000000000" pitchFamily="2" charset="2"/>
              </a:rPr>
              <a:t>（住商、產業、管制型）</a:t>
            </a:r>
            <a:r>
              <a:rPr lang="en-US" altLang="zh-TW" dirty="0" smtClean="0">
                <a:sym typeface="Wingdings" panose="05000000000000000000" pitchFamily="2" charset="2"/>
              </a:rPr>
              <a:t>		</a:t>
            </a:r>
            <a:endParaRPr lang="en-US" altLang="zh-TW" dirty="0" smtClean="0"/>
          </a:p>
          <a:p>
            <a:r>
              <a:rPr lang="zh-TW" altLang="en-US" dirty="0" smtClean="0"/>
              <a:t>非都市土地分區變更</a:t>
            </a:r>
            <a:r>
              <a:rPr lang="en-US" altLang="zh-TW" dirty="0" smtClean="0"/>
              <a:t>/</a:t>
            </a:r>
            <a:r>
              <a:rPr lang="zh-TW" altLang="en-US" dirty="0" smtClean="0"/>
              <a:t>用地變更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特農</a:t>
            </a:r>
            <a:r>
              <a:rPr lang="en-US" altLang="zh-TW" dirty="0" smtClean="0"/>
              <a:t>/</a:t>
            </a:r>
            <a:r>
              <a:rPr lang="zh-TW" altLang="en-US" dirty="0" smtClean="0"/>
              <a:t>一般農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工業區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82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22313" y="2349063"/>
            <a:ext cx="7772400" cy="1207953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新訂或擴大都市計畫</a:t>
            </a:r>
            <a:endParaRPr lang="zh-TW" altLang="en-US" dirty="0"/>
          </a:p>
        </p:txBody>
      </p:sp>
      <p:sp>
        <p:nvSpPr>
          <p:cNvPr id="14339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04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0"/>
            <a:ext cx="522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D:\TAHR\居住權\桃園航空城\0430居住權與航空城\farm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07" y="0"/>
            <a:ext cx="9609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1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D:\TAHR\居住權\桃園航空城\0430居住權與航空城\far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28" y="1"/>
            <a:ext cx="9260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"/>
            <a:ext cx="3200399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72" y="2027502"/>
            <a:ext cx="7245748" cy="483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09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2116</TotalTime>
  <Words>664</Words>
  <Application>Microsoft Office PowerPoint</Application>
  <PresentationFormat>如螢幕大小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Inkwell</vt:lpstr>
      <vt:lpstr>國土如何被吞食？(一) 新訂、擴大都市計畫</vt:lpstr>
      <vt:lpstr>PowerPoint 簡報</vt:lpstr>
      <vt:lpstr>吞食國土的兩大途徑</vt:lpstr>
      <vt:lpstr>新訂或擴大都市計畫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都市計畫已太過浮濫</vt:lpstr>
      <vt:lpstr>個案申請  包裹審查</vt:lpstr>
      <vt:lpstr>80%門檻？(pp.89-90)</vt:lpstr>
      <vt:lpstr>PowerPoint 簡報</vt:lpstr>
      <vt:lpstr>全國區域計畫能否阻止都市計畫鯨吞國土？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國土開發與居住正義 ----從桃園航空城談起</dc:title>
  <dc:creator>Shaina Wang</dc:creator>
  <cp:lastModifiedBy>KAOHSIUNG TAIWAN</cp:lastModifiedBy>
  <cp:revision>66</cp:revision>
  <dcterms:created xsi:type="dcterms:W3CDTF">2014-04-19T05:22:26Z</dcterms:created>
  <dcterms:modified xsi:type="dcterms:W3CDTF">2014-09-12T04:33:06Z</dcterms:modified>
</cp:coreProperties>
</file>